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992374-52F2-66F9-944C-2A51689EBA4B}" v="11" dt="2021-06-17T08:55:02.942"/>
    <p1510:client id="{F327B285-97ED-2171-A4E0-1A821C14D411}" v="648" dt="2021-06-17T08:06:01.6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1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070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77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74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77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201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315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500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597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79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D845F-5E05-4530-8990-273C4DB5991F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468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/>
          <p:nvPr/>
        </p:nvSpPr>
        <p:spPr>
          <a:xfrm>
            <a:off x="549419" y="-93841"/>
            <a:ext cx="10677525" cy="620227"/>
          </a:xfrm>
          <a:prstGeom prst="rect">
            <a:avLst/>
          </a:prstGeom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GB" sz="5000" b="1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What’s for lunch?</a:t>
            </a:r>
            <a:endParaRPr lang="en-GB" sz="5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989215" y="6092015"/>
            <a:ext cx="9509760" cy="765984"/>
          </a:xfrm>
          <a:prstGeom prst="rect">
            <a:avLst/>
          </a:prstGeom>
          <a:solidFill>
            <a:srgbClr val="031E43"/>
          </a:solidFill>
          <a:ln>
            <a:solidFill>
              <a:srgbClr val="031E4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918" y="6127341"/>
            <a:ext cx="2272030" cy="695325"/>
          </a:xfrm>
          <a:prstGeom prst="rect">
            <a:avLst/>
          </a:prstGeom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184669" y="6208542"/>
            <a:ext cx="4189615" cy="419100"/>
          </a:xfrm>
          <a:prstGeom prst="rect">
            <a:avLst/>
          </a:prstGeom>
          <a:solidFill>
            <a:srgbClr val="031E43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solidFill>
                  <a:srgbClr val="CDDB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Empowering lives through learning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4"/>
          <p:cNvSpPr txBox="1"/>
          <p:nvPr/>
        </p:nvSpPr>
        <p:spPr>
          <a:xfrm>
            <a:off x="2569753" y="1134081"/>
            <a:ext cx="2125226" cy="4733228"/>
          </a:xfrm>
          <a:prstGeom prst="roundRect">
            <a:avLst/>
          </a:prstGeom>
          <a:noFill/>
          <a:ln w="28575">
            <a:noFill/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noAutofit/>
          </a:bodyPr>
          <a:lstStyle/>
          <a:p>
            <a:pPr marL="228600" algn="ctr"/>
            <a:r>
              <a:rPr lang="en-GB" sz="1100" dirty="0">
                <a:solidFill>
                  <a:schemeClr val="bg1"/>
                </a:solidFill>
                <a:latin typeface="Arial"/>
                <a:ea typeface="Times New Roman" panose="02020603050405020304" pitchFamily="18" charset="0"/>
                <a:cs typeface="Arial"/>
              </a:rPr>
              <a:t> ….</a:t>
            </a:r>
            <a:r>
              <a:rPr lang="en-GB" sz="1100" dirty="0">
                <a:solidFill>
                  <a:srgbClr val="031E43"/>
                </a:solidFill>
                <a:latin typeface="Arial"/>
                <a:ea typeface="Times New Roman" panose="02020603050405020304" pitchFamily="18" charset="0"/>
                <a:cs typeface="Arial"/>
              </a:rPr>
              <a:t>Crispy chicken, </a:t>
            </a:r>
            <a:br>
              <a:rPr lang="en-GB" sz="1100" dirty="0">
                <a:latin typeface="Arial"/>
                <a:ea typeface="Times New Roman" panose="02020603050405020304" pitchFamily="18" charset="0"/>
                <a:cs typeface="Arial"/>
              </a:rPr>
            </a:br>
            <a:r>
              <a:rPr lang="en-GB" sz="1100" dirty="0">
                <a:latin typeface="Arial"/>
                <a:ea typeface="Times New Roman" panose="02020603050405020304" pitchFamily="18" charset="0"/>
                <a:cs typeface="Arial"/>
              </a:rPr>
              <a:t>sauté potatoes &amp; veg</a:t>
            </a:r>
            <a:br>
              <a:rPr lang="en-GB" sz="1100" dirty="0">
                <a:latin typeface="Arial"/>
                <a:ea typeface="Times New Roman" panose="02020603050405020304" pitchFamily="18" charset="0"/>
                <a:cs typeface="Arial"/>
              </a:rPr>
            </a:br>
            <a:r>
              <a:rPr lang="en-GB" sz="1100" dirty="0">
                <a:latin typeface="Arial"/>
                <a:ea typeface="Times New Roman" panose="02020603050405020304" pitchFamily="18" charset="0"/>
                <a:cs typeface="Arial"/>
              </a:rPr>
              <a:t> </a:t>
            </a:r>
            <a:r>
              <a:rPr lang="en-GB" sz="1100" dirty="0">
                <a:solidFill>
                  <a:srgbClr val="00A6CE"/>
                </a:solidFill>
                <a:latin typeface="Arial"/>
                <a:ea typeface="Times New Roman" panose="02020603050405020304" pitchFamily="18" charset="0"/>
                <a:cs typeface="Arial"/>
              </a:rPr>
              <a:t>£2.50</a:t>
            </a:r>
            <a:br>
              <a:rPr lang="en-GB" sz="1100" dirty="0">
                <a:latin typeface="Arial"/>
                <a:ea typeface="Times New Roman" panose="02020603050405020304" pitchFamily="18" charset="0"/>
                <a:cs typeface="Arial"/>
              </a:rPr>
            </a:br>
            <a:br>
              <a:rPr lang="en-GB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1100" dirty="0">
                <a:solidFill>
                  <a:srgbClr val="031E43"/>
                </a:solidFill>
                <a:latin typeface="Arial"/>
                <a:ea typeface="Times New Roman" panose="02020603050405020304" pitchFamily="18" charset="0"/>
                <a:cs typeface="Arial"/>
              </a:rPr>
              <a:t>Quorn fillet, </a:t>
            </a:r>
            <a:r>
              <a:rPr lang="en-GB" sz="1100" dirty="0">
                <a:latin typeface="Arial"/>
                <a:ea typeface="Times New Roman" panose="02020603050405020304" pitchFamily="18" charset="0"/>
                <a:cs typeface="Arial"/>
              </a:rPr>
              <a:t>sauté potatoes &amp; veg</a:t>
            </a:r>
            <a:br>
              <a:rPr lang="en-GB" sz="1100" dirty="0">
                <a:latin typeface="Arial"/>
                <a:ea typeface="Times New Roman" panose="02020603050405020304" pitchFamily="18" charset="0"/>
                <a:cs typeface="Arial"/>
              </a:rPr>
            </a:br>
            <a:r>
              <a:rPr lang="en-GB" sz="1100" dirty="0">
                <a:solidFill>
                  <a:srgbClr val="00A6CE"/>
                </a:solidFill>
                <a:latin typeface="Arial"/>
                <a:ea typeface="Times New Roman" panose="02020603050405020304" pitchFamily="18" charset="0"/>
                <a:cs typeface="Arial"/>
              </a:rPr>
              <a:t> £2.50</a:t>
            </a:r>
            <a:br>
              <a:rPr lang="en-GB" sz="1100" dirty="0">
                <a:solidFill>
                  <a:srgbClr val="00A6CE"/>
                </a:solidFill>
                <a:latin typeface="Arial"/>
                <a:ea typeface="Times New Roman" panose="02020603050405020304" pitchFamily="18" charset="0"/>
                <a:cs typeface="Arial"/>
              </a:rPr>
            </a:br>
            <a:endParaRPr lang="en-GB" sz="1100" kern="1200" dirty="0">
              <a:effectLst/>
              <a:latin typeface="Arial"/>
              <a:ea typeface="Times New Roman" panose="02020603050405020304" pitchFamily="18" charset="0"/>
              <a:cs typeface="Arial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rgbClr val="031E43"/>
                </a:solidFill>
                <a:latin typeface="Arial"/>
                <a:ea typeface="Times New Roman" panose="02020603050405020304" pitchFamily="18" charset="0"/>
                <a:cs typeface="Arial"/>
              </a:rPr>
              <a:t>       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Salad box selection</a:t>
            </a:r>
            <a:br>
              <a:rPr lang="en-GB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1100" dirty="0">
                <a:latin typeface="Times New Roman"/>
                <a:ea typeface="Times New Roman" panose="02020603050405020304" pitchFamily="18" charset="0"/>
                <a:cs typeface="Times New Roman"/>
              </a:rPr>
              <a:t> </a:t>
            </a:r>
            <a:r>
              <a:rPr lang="en-GB" sz="1100" dirty="0">
                <a:solidFill>
                  <a:schemeClr val="bg1"/>
                </a:solidFill>
                <a:latin typeface="Times New Roman"/>
                <a:ea typeface="Times New Roman" panose="02020603050405020304" pitchFamily="18" charset="0"/>
                <a:cs typeface="Times New Roman"/>
              </a:rPr>
              <a:t>…</a:t>
            </a:r>
            <a:r>
              <a:rPr lang="en-GB" sz="1100" dirty="0">
                <a:latin typeface="Times New Roman"/>
                <a:ea typeface="Times New Roman" panose="02020603050405020304" pitchFamily="18" charset="0"/>
                <a:cs typeface="Times New Roman"/>
              </a:rPr>
              <a:t>   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Prices starting from</a:t>
            </a:r>
            <a:r>
              <a:rPr lang="en-GB" sz="1100" dirty="0">
                <a:solidFill>
                  <a:srgbClr val="FFFFFF"/>
                </a:solidFill>
                <a:latin typeface="Arial"/>
                <a:ea typeface="Calibri" panose="020F0502020204030204" pitchFamily="34" charset="0"/>
                <a:cs typeface="Times New Roman"/>
              </a:rPr>
              <a:t> </a:t>
            </a:r>
            <a:br>
              <a:rPr lang="en-GB" sz="1100" dirty="0">
                <a:solidFill>
                  <a:srgbClr val="FFFFFF"/>
                </a:solidFill>
                <a:latin typeface="Arial"/>
                <a:ea typeface="Calibri" panose="020F0502020204030204" pitchFamily="34" charset="0"/>
                <a:cs typeface="Times New Roman"/>
              </a:rPr>
            </a:br>
            <a:r>
              <a:rPr lang="en-GB" sz="1100" dirty="0">
                <a:solidFill>
                  <a:srgbClr val="FFFFFF"/>
                </a:solidFill>
                <a:latin typeface="Arial"/>
                <a:ea typeface="Calibri" panose="020F0502020204030204" pitchFamily="34" charset="0"/>
                <a:cs typeface="Times New Roman"/>
              </a:rPr>
              <a:t>      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£2.10</a:t>
            </a:r>
            <a:br>
              <a:rPr lang="en-GB" sz="1100" dirty="0">
                <a:latin typeface="Calibri"/>
                <a:ea typeface="Calibri" panose="020F0502020204030204" pitchFamily="34" charset="0"/>
                <a:cs typeface="Times New Roman"/>
              </a:rPr>
            </a:br>
            <a:br>
              <a:rPr lang="en-GB" sz="1100" dirty="0">
                <a:latin typeface="Calibri"/>
                <a:ea typeface="Calibri" panose="020F0502020204030204" pitchFamily="34" charset="0"/>
                <a:cs typeface="Times New Roman"/>
              </a:rPr>
            </a:br>
            <a:r>
              <a:rPr lang="en-GB" sz="1100" dirty="0">
                <a:latin typeface="Calibri"/>
                <a:ea typeface="Calibri" panose="020F0502020204030204" pitchFamily="34" charset="0"/>
                <a:cs typeface="Times New Roman"/>
              </a:rPr>
              <a:t>       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Panini, sandwich </a:t>
            </a:r>
            <a:r>
              <a:rPr lang="en-GB" sz="1100" kern="1200" dirty="0">
                <a:solidFill>
                  <a:schemeClr val="bg1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…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and</a:t>
            </a:r>
            <a:r>
              <a:rPr lang="en-GB" sz="1100" dirty="0">
                <a:solidFill>
                  <a:srgbClr val="031E43"/>
                </a:solidFill>
                <a:latin typeface="Arial"/>
                <a:ea typeface="Calibri" panose="020F0502020204030204" pitchFamily="34" charset="0"/>
                <a:cs typeface="Times New Roman"/>
              </a:rPr>
              <a:t> 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baguette selection</a:t>
            </a:r>
            <a:br>
              <a:rPr lang="en-GB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.…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Prices starting from</a:t>
            </a:r>
            <a:br>
              <a:rPr lang="en-GB" sz="1100" dirty="0">
                <a:solidFill>
                  <a:srgbClr val="031E43"/>
                </a:solidFill>
                <a:latin typeface="Arial"/>
                <a:ea typeface="Calibri" panose="020F0502020204030204" pitchFamily="34" charset="0"/>
                <a:cs typeface="Times New Roman"/>
              </a:rPr>
            </a:br>
            <a:r>
              <a:rPr lang="en-GB" sz="1100" dirty="0">
                <a:solidFill>
                  <a:schemeClr val="bg1"/>
                </a:solidFill>
                <a:latin typeface="Arial"/>
                <a:ea typeface="Calibri" panose="020F0502020204030204" pitchFamily="34" charset="0"/>
                <a:cs typeface="Times New Roman"/>
              </a:rPr>
              <a:t>.…</a:t>
            </a:r>
            <a:r>
              <a:rPr lang="en-GB" sz="1100" kern="1200" dirty="0">
                <a:solidFill>
                  <a:schemeClr val="bg1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.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£2.10</a:t>
            </a:r>
            <a:br>
              <a:rPr lang="en-GB" sz="1100" dirty="0">
                <a:latin typeface="Arial"/>
                <a:ea typeface="Calibri" panose="020F0502020204030204" pitchFamily="34" charset="0"/>
                <a:cs typeface="Times New Roman"/>
              </a:rPr>
            </a:br>
            <a:br>
              <a:rPr lang="en-GB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1100" dirty="0">
                <a:latin typeface="Arial"/>
                <a:ea typeface="Times New Roman" panose="02020603050405020304" pitchFamily="18" charset="0"/>
                <a:cs typeface="Times New Roman"/>
              </a:rPr>
            </a:br>
            <a:br>
              <a:rPr lang="en-GB" sz="1100" dirty="0">
                <a:latin typeface="Arial"/>
                <a:ea typeface="Times New Roman" panose="02020603050405020304" pitchFamily="18" charset="0"/>
                <a:cs typeface="Times New Roman"/>
              </a:rPr>
            </a:br>
            <a:br>
              <a:rPr lang="en-GB" sz="1100" dirty="0">
                <a:latin typeface="Arial"/>
                <a:ea typeface="Times New Roman" panose="02020603050405020304" pitchFamily="18" charset="0"/>
                <a:cs typeface="Times New Roman"/>
              </a:rPr>
            </a:br>
            <a:r>
              <a:rPr lang="en-GB" sz="1100" dirty="0">
                <a:solidFill>
                  <a:srgbClr val="031E43"/>
                </a:solidFill>
                <a:latin typeface="Arial"/>
                <a:ea typeface="Times New Roman" panose="02020603050405020304" pitchFamily="18" charset="0"/>
                <a:cs typeface="Times New Roman"/>
              </a:rPr>
              <a:t>   Pasta pots with sauces</a:t>
            </a:r>
            <a:br>
              <a:rPr lang="en-GB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100" dirty="0">
                <a:solidFill>
                  <a:srgbClr val="00A6CE"/>
                </a:solidFill>
                <a:latin typeface="Arial"/>
                <a:ea typeface="Times New Roman" panose="02020603050405020304" pitchFamily="18" charset="0"/>
                <a:cs typeface="Arial"/>
              </a:rPr>
              <a:t>       £2.50</a:t>
            </a:r>
            <a:br>
              <a:rPr lang="en-GB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GB" sz="1100" kern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/>
                <a:ea typeface="Calibri" panose="020F0502020204030204" pitchFamily="34" charset="0"/>
                <a:cs typeface="Times New Roman"/>
              </a:rPr>
              <a:t> </a:t>
            </a:r>
            <a:r>
              <a:rPr lang="en-GB" sz="1100" dirty="0">
                <a:solidFill>
                  <a:schemeClr val="bg1"/>
                </a:solidFill>
                <a:latin typeface="Arial"/>
                <a:ea typeface="Calibri" panose="020F0502020204030204" pitchFamily="34" charset="0"/>
                <a:cs typeface="Times New Roman"/>
              </a:rPr>
              <a:t>…....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Strawberry</a:t>
            </a:r>
            <a:r>
              <a:rPr lang="en-GB" sz="1100" dirty="0">
                <a:solidFill>
                  <a:srgbClr val="031E43"/>
                </a:solidFill>
                <a:latin typeface="Arial"/>
                <a:ea typeface="Calibri" panose="020F0502020204030204" pitchFamily="34" charset="0"/>
                <a:cs typeface="Times New Roman"/>
              </a:rPr>
              <a:t> 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mousse</a:t>
            </a:r>
            <a:r>
              <a:rPr lang="en-GB" sz="1100" dirty="0">
                <a:solidFill>
                  <a:srgbClr val="031E43"/>
                </a:solidFill>
                <a:latin typeface="Arial"/>
                <a:ea typeface="Calibri" panose="020F0502020204030204" pitchFamily="34" charset="0"/>
                <a:cs typeface="Times New Roman"/>
              </a:rPr>
              <a:t>    </a:t>
            </a:r>
            <a:r>
              <a:rPr lang="en-GB" sz="1100" dirty="0">
                <a:solidFill>
                  <a:srgbClr val="FFFFFF"/>
                </a:solidFill>
                <a:latin typeface="Arial"/>
                <a:ea typeface="Calibri" panose="020F0502020204030204" pitchFamily="34" charset="0"/>
                <a:cs typeface="Times New Roman"/>
              </a:rPr>
              <a:t>      </a:t>
            </a:r>
            <a:r>
              <a:rPr lang="en-GB" sz="1100" kern="1200" dirty="0">
                <a:solidFill>
                  <a:srgbClr val="FFFFFF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 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£1.20 or £1.00 </a:t>
            </a:r>
            <a:br>
              <a:rPr lang="en-GB" sz="1100" kern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1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when bought with a</a:t>
            </a:r>
            <a:r>
              <a:rPr lang="en-GB" sz="1100" dirty="0">
                <a:solidFill>
                  <a:srgbClr val="00A6CE"/>
                </a:solidFill>
                <a:latin typeface="Arial"/>
                <a:ea typeface="Calibri" panose="020F0502020204030204" pitchFamily="34" charset="0"/>
                <a:cs typeface="Times New Roman"/>
              </a:rPr>
              <a:t> </a:t>
            </a:r>
            <a:br>
              <a:rPr lang="en-GB" sz="1100" dirty="0">
                <a:solidFill>
                  <a:srgbClr val="00A6CE"/>
                </a:solidFill>
                <a:latin typeface="Arial"/>
                <a:ea typeface="Calibri" panose="020F0502020204030204" pitchFamily="34" charset="0"/>
                <a:cs typeface="Times New Roman"/>
              </a:rPr>
            </a:br>
            <a:r>
              <a:rPr lang="en-GB" sz="1100" kern="1200" dirty="0">
                <a:solidFill>
                  <a:srgbClr val="00A6CE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main meal</a:t>
            </a:r>
            <a:endParaRPr lang="en-GB" sz="1100" dirty="0">
              <a:effectLst/>
              <a:latin typeface="Arial"/>
              <a:ea typeface="Calibri" panose="020F0502020204030204" pitchFamily="34" charset="0"/>
              <a:cs typeface="Times New Roman"/>
            </a:endParaRPr>
          </a:p>
          <a:p>
            <a:pPr algn="ctr"/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Box 4"/>
          <p:cNvSpPr txBox="1"/>
          <p:nvPr/>
        </p:nvSpPr>
        <p:spPr>
          <a:xfrm>
            <a:off x="4579200" y="1131717"/>
            <a:ext cx="2038900" cy="4477812"/>
          </a:xfrm>
          <a:prstGeom prst="roundRect">
            <a:avLst/>
          </a:prstGeom>
          <a:ln w="28575">
            <a:noFill/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noAutofit/>
          </a:bodyPr>
          <a:lstStyle/>
          <a:p>
            <a:pPr marL="228600" algn="ctr"/>
            <a:r>
              <a:rPr lang="en-GB" sz="1100" dirty="0">
                <a:solidFill>
                  <a:srgbClr val="031E43"/>
                </a:solidFill>
                <a:latin typeface="Arial"/>
                <a:ea typeface="Calibri" panose="020F0502020204030204" pitchFamily="34" charset="0"/>
                <a:cs typeface="Times New Roman"/>
              </a:rPr>
              <a:t>BBQ pork ribs </a:t>
            </a:r>
            <a:br>
              <a:rPr lang="en-GB" sz="1100" dirty="0">
                <a:solidFill>
                  <a:srgbClr val="031E43"/>
                </a:solidFill>
                <a:latin typeface="Arial"/>
                <a:ea typeface="Calibri" panose="020F0502020204030204" pitchFamily="34" charset="0"/>
                <a:cs typeface="Times New Roman"/>
              </a:rPr>
            </a:br>
            <a:r>
              <a:rPr lang="en-GB" sz="1100" dirty="0">
                <a:solidFill>
                  <a:srgbClr val="031E43"/>
                </a:solidFill>
                <a:latin typeface="Arial"/>
                <a:ea typeface="Calibri" panose="020F0502020204030204" pitchFamily="34" charset="0"/>
                <a:cs typeface="Times New Roman"/>
              </a:rPr>
              <a:t>with wedges</a:t>
            </a:r>
            <a:br>
              <a:rPr lang="en-GB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100" dirty="0">
                <a:solidFill>
                  <a:srgbClr val="00A6CE"/>
                </a:solidFill>
                <a:latin typeface="Arial"/>
                <a:ea typeface="Calibri" panose="020F0502020204030204" pitchFamily="34" charset="0"/>
                <a:cs typeface="Times New Roman"/>
              </a:rPr>
              <a:t>£2.50</a:t>
            </a:r>
            <a:br>
              <a:rPr lang="en-GB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100" dirty="0">
                <a:latin typeface="Arial"/>
                <a:ea typeface="Times New Roman" panose="02020603050405020304" pitchFamily="18" charset="0"/>
                <a:cs typeface="Times New Roman"/>
              </a:rPr>
              <a:t>BBQ Quorn fillet</a:t>
            </a:r>
            <a:br>
              <a:rPr lang="en-GB" sz="1100" dirty="0">
                <a:latin typeface="Arial"/>
                <a:ea typeface="Times New Roman" panose="02020603050405020304" pitchFamily="18" charset="0"/>
                <a:cs typeface="Times New Roman"/>
              </a:rPr>
            </a:br>
            <a:r>
              <a:rPr lang="en-GB" sz="1100" dirty="0">
                <a:latin typeface="Arial"/>
                <a:ea typeface="Times New Roman" panose="02020603050405020304" pitchFamily="18" charset="0"/>
                <a:cs typeface="Times New Roman"/>
              </a:rPr>
              <a:t>      </a:t>
            </a:r>
            <a:r>
              <a:rPr lang="en-GB" sz="1100" dirty="0">
                <a:solidFill>
                  <a:schemeClr val="bg1"/>
                </a:solidFill>
                <a:latin typeface="Arial"/>
                <a:ea typeface="Times New Roman" panose="02020603050405020304" pitchFamily="18" charset="0"/>
                <a:cs typeface="Times New Roman"/>
              </a:rPr>
              <a:t>.</a:t>
            </a:r>
            <a:r>
              <a:rPr lang="en-GB" sz="1100" dirty="0">
                <a:latin typeface="Arial"/>
                <a:ea typeface="Times New Roman" panose="02020603050405020304" pitchFamily="18" charset="0"/>
                <a:cs typeface="Times New Roman"/>
              </a:rPr>
              <a:t>with wedges</a:t>
            </a:r>
            <a:r>
              <a:rPr lang="en-GB" sz="1100" dirty="0">
                <a:solidFill>
                  <a:schemeClr val="bg1"/>
                </a:solidFill>
                <a:latin typeface="Arial"/>
                <a:ea typeface="Times New Roman" panose="02020603050405020304" pitchFamily="18" charset="0"/>
                <a:cs typeface="Times New Roman"/>
              </a:rPr>
              <a:t>          </a:t>
            </a:r>
            <a:r>
              <a:rPr lang="en-GB" sz="1100" dirty="0">
                <a:solidFill>
                  <a:schemeClr val="bg1"/>
                </a:solidFill>
                <a:latin typeface="Arial"/>
                <a:ea typeface="Calibri" panose="020F0502020204030204" pitchFamily="34" charset="0"/>
                <a:cs typeface="Times New Roman"/>
              </a:rPr>
              <a:t> </a:t>
            </a:r>
            <a:br>
              <a:rPr lang="en-GB" sz="1100" dirty="0">
                <a:solidFill>
                  <a:schemeClr val="bg1"/>
                </a:solidFill>
                <a:latin typeface="Arial"/>
                <a:ea typeface="Calibri" panose="020F0502020204030204" pitchFamily="34" charset="0"/>
                <a:cs typeface="Times New Roman"/>
              </a:rPr>
            </a:br>
            <a:r>
              <a:rPr lang="en-GB" sz="1100" dirty="0">
                <a:solidFill>
                  <a:srgbClr val="00A6CE"/>
                </a:solidFill>
                <a:latin typeface="Arial"/>
                <a:ea typeface="Calibri" panose="020F0502020204030204" pitchFamily="34" charset="0"/>
                <a:cs typeface="Times New Roman"/>
              </a:rPr>
              <a:t>£2.50</a:t>
            </a:r>
            <a:br>
              <a:rPr lang="en-GB" sz="11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kern="1200" dirty="0">
                <a:solidFill>
                  <a:srgbClr val="031E43"/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Salad box selection</a:t>
            </a:r>
            <a:endParaRPr lang="en-GB" sz="1100" dirty="0">
              <a:effectLst/>
              <a:latin typeface="Arial"/>
              <a:ea typeface="Times New Roman" panose="02020603050405020304" pitchFamily="18" charset="0"/>
              <a:cs typeface="Arial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Prices starting from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£2.10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Panini, sandwich and baguette selection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Prices starting from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£2.10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b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100" dirty="0">
              <a:solidFill>
                <a:srgbClr val="031E4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Pasta pots with sauces</a:t>
            </a:r>
            <a:b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£2.50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en-GB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…..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Banana cake  </a:t>
            </a:r>
            <a:br>
              <a:rPr lang="en-GB" sz="1100" kern="1200" dirty="0">
                <a:solidFill>
                  <a:srgbClr val="031E43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</a:br>
            <a:r>
              <a:rPr lang="en-GB" sz="1100" kern="1200" dirty="0">
                <a:solidFill>
                  <a:schemeClr val="bg1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….</a:t>
            </a:r>
            <a:r>
              <a:rPr lang="en-GB" sz="1100" kern="1200" dirty="0">
                <a:solidFill>
                  <a:srgbClr val="FFFFFF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.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£1.20 or £1.00 </a:t>
            </a:r>
            <a:br>
              <a:rPr lang="en-GB" sz="1100" kern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100" kern="1200" dirty="0">
                <a:solidFill>
                  <a:srgbClr val="FFFFFF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..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when bought with a</a:t>
            </a:r>
            <a:r>
              <a:rPr lang="en-GB" sz="1100" dirty="0">
                <a:solidFill>
                  <a:srgbClr val="00A6CE"/>
                </a:solidFill>
                <a:latin typeface="Arial"/>
                <a:ea typeface="Calibri" panose="020F0502020204030204" pitchFamily="34" charset="0"/>
                <a:cs typeface="Times New Roman"/>
              </a:rPr>
              <a:t> </a:t>
            </a:r>
            <a:br>
              <a:rPr lang="en-GB" sz="1100" dirty="0">
                <a:solidFill>
                  <a:srgbClr val="00A6CE"/>
                </a:solidFill>
                <a:latin typeface="Arial"/>
                <a:ea typeface="Calibri" panose="020F0502020204030204" pitchFamily="34" charset="0"/>
                <a:cs typeface="Times New Roman"/>
              </a:rPr>
            </a:br>
            <a:r>
              <a:rPr lang="en-GB" sz="1100" kern="1200" dirty="0">
                <a:solidFill>
                  <a:srgbClr val="00A6CE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main meal</a:t>
            </a:r>
            <a:endParaRPr lang="en-GB" sz="1100" dirty="0">
              <a:effectLst/>
              <a:latin typeface="Arial"/>
              <a:ea typeface="Calibri" panose="020F0502020204030204" pitchFamily="34" charset="0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4"/>
          <p:cNvSpPr txBox="1"/>
          <p:nvPr/>
        </p:nvSpPr>
        <p:spPr>
          <a:xfrm>
            <a:off x="6572097" y="1150767"/>
            <a:ext cx="2047875" cy="4458762"/>
          </a:xfrm>
          <a:prstGeom prst="roundRect">
            <a:avLst/>
          </a:prstGeom>
          <a:ln w="28575">
            <a:noFill/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Pizza served with  curly fries                    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£2.50</a:t>
            </a:r>
            <a:b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Vegetarian curry &amp; rice and naan bread</a:t>
            </a:r>
            <a:b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£2.50</a:t>
            </a:r>
            <a:b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Salad box selection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Prices starting from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£2.10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Panini, sandwich and baguette selection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Prices starting from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£2.10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endParaRPr lang="en-GB" sz="1100" kern="1200" dirty="0">
              <a:solidFill>
                <a:srgbClr val="031E4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endParaRPr lang="en-GB" sz="1100" kern="1200" dirty="0">
              <a:solidFill>
                <a:srgbClr val="031E4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Pasta pots with sauces</a:t>
            </a: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£2.50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Waffles &amp;              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</a:t>
            </a: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chocolate sauce                    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11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GB" sz="11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£1.20 or £1.00 </a:t>
            </a:r>
            <a:b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1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..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bought with a       </a:t>
            </a:r>
            <a:r>
              <a:rPr lang="en-GB" sz="11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 meal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4"/>
          <p:cNvSpPr txBox="1"/>
          <p:nvPr/>
        </p:nvSpPr>
        <p:spPr>
          <a:xfrm>
            <a:off x="8468523" y="1150767"/>
            <a:ext cx="2102947" cy="4827418"/>
          </a:xfrm>
          <a:prstGeom prst="roundRect">
            <a:avLst/>
          </a:prstGeom>
          <a:ln w="28575">
            <a:noFill/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Salmon &amp; dill fishcakes with chips and peas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£2.50</a:t>
            </a:r>
            <a:b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Salmon-less fingers, chips and peas</a:t>
            </a:r>
            <a:b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£2.50</a:t>
            </a:r>
            <a:b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Salad box selection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Prices starting from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£2.10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Panini, sandwich and baguette selection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Prices starting from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£2.10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</a:p>
          <a:p>
            <a:pPr marL="228600" algn="ctr">
              <a:spcAft>
                <a:spcPts val="0"/>
              </a:spcAft>
            </a:pPr>
            <a:endParaRPr lang="en-GB" sz="1100" dirty="0">
              <a:solidFill>
                <a:srgbClr val="031E4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Pasta pots with sauces</a:t>
            </a:r>
            <a:b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£2.50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1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        .</a:t>
            </a: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selection of 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…….</a:t>
            </a: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flavoured </a:t>
            </a:r>
            <a:r>
              <a:rPr lang="en-GB" sz="1100" dirty="0" err="1">
                <a:solidFill>
                  <a:srgbClr val="031E4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Icecream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GB" sz="11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£1.20 or £1.00 </a:t>
            </a:r>
            <a:b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1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    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bought with a         </a:t>
            </a:r>
            <a:r>
              <a:rPr lang="en-GB" sz="11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             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 meal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2820" y="4280179"/>
            <a:ext cx="494634" cy="43549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1768" y="4034850"/>
            <a:ext cx="494634" cy="43549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9222" y="4004243"/>
            <a:ext cx="494634" cy="435493"/>
          </a:xfrm>
          <a:prstGeom prst="rect">
            <a:avLst/>
          </a:prstGeom>
        </p:spPr>
      </p:pic>
      <p:sp>
        <p:nvSpPr>
          <p:cNvPr id="10" name="TextBox 6"/>
          <p:cNvSpPr txBox="1"/>
          <p:nvPr/>
        </p:nvSpPr>
        <p:spPr>
          <a:xfrm>
            <a:off x="2995715" y="813754"/>
            <a:ext cx="1524000" cy="371475"/>
          </a:xfrm>
          <a:prstGeom prst="rect">
            <a:avLst/>
          </a:prstGeom>
          <a:ln w="28575">
            <a:solidFill>
              <a:srgbClr val="CDDB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GB" sz="1800" b="1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Tuesday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6"/>
          <p:cNvSpPr txBox="1"/>
          <p:nvPr/>
        </p:nvSpPr>
        <p:spPr>
          <a:xfrm>
            <a:off x="4941355" y="813754"/>
            <a:ext cx="1524000" cy="371475"/>
          </a:xfrm>
          <a:prstGeom prst="rect">
            <a:avLst/>
          </a:prstGeom>
          <a:ln w="28575">
            <a:solidFill>
              <a:srgbClr val="CDDB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GB" sz="1800" b="1" kern="120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Wednesday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6"/>
          <p:cNvSpPr txBox="1"/>
          <p:nvPr/>
        </p:nvSpPr>
        <p:spPr>
          <a:xfrm>
            <a:off x="8866409" y="812484"/>
            <a:ext cx="1524000" cy="371475"/>
          </a:xfrm>
          <a:prstGeom prst="rect">
            <a:avLst/>
          </a:prstGeom>
          <a:ln w="28575">
            <a:solidFill>
              <a:srgbClr val="CDDB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GB" sz="1800" b="1" kern="120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Friday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6"/>
          <p:cNvSpPr txBox="1"/>
          <p:nvPr/>
        </p:nvSpPr>
        <p:spPr>
          <a:xfrm>
            <a:off x="6910319" y="813754"/>
            <a:ext cx="1524000" cy="371475"/>
          </a:xfrm>
          <a:prstGeom prst="rect">
            <a:avLst/>
          </a:prstGeom>
          <a:ln w="28575">
            <a:solidFill>
              <a:srgbClr val="CDDB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GB" sz="1800" b="1" kern="120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Thursday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TextBox 6">
            <a:extLst>
              <a:ext uri="{FF2B5EF4-FFF2-40B4-BE49-F238E27FC236}">
                <a16:creationId xmlns:a16="http://schemas.microsoft.com/office/drawing/2014/main" id="{EB41CA69-19B4-4E21-9158-82D251DD92B4}"/>
              </a:ext>
            </a:extLst>
          </p:cNvPr>
          <p:cNvSpPr txBox="1"/>
          <p:nvPr/>
        </p:nvSpPr>
        <p:spPr>
          <a:xfrm>
            <a:off x="1046412" y="813754"/>
            <a:ext cx="1524000" cy="371475"/>
          </a:xfrm>
          <a:prstGeom prst="rect">
            <a:avLst/>
          </a:prstGeom>
          <a:ln w="28575">
            <a:solidFill>
              <a:srgbClr val="CDDB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GB" b="1" dirty="0">
                <a:solidFill>
                  <a:srgbClr val="031E43"/>
                </a:solidFill>
                <a:latin typeface="Arial"/>
                <a:ea typeface="Times New Roman" panose="02020603050405020304" pitchFamily="18" charset="0"/>
                <a:cs typeface="Arial"/>
              </a:rPr>
              <a:t>Monday</a:t>
            </a:r>
            <a:endParaRPr lang="en-GB" sz="1200" dirty="0">
              <a:effectLst/>
              <a:latin typeface="Times New Roman"/>
              <a:ea typeface="Times New Roman" panose="02020603050405020304" pitchFamily="18" charset="0"/>
            </a:endParaRPr>
          </a:p>
        </p:txBody>
      </p:sp>
      <p:sp>
        <p:nvSpPr>
          <p:cNvPr id="25" name="TextBox 4">
            <a:extLst>
              <a:ext uri="{FF2B5EF4-FFF2-40B4-BE49-F238E27FC236}">
                <a16:creationId xmlns:a16="http://schemas.microsoft.com/office/drawing/2014/main" id="{CBFA76A3-C01B-4755-B94C-48B1B9BAC7B2}"/>
              </a:ext>
            </a:extLst>
          </p:cNvPr>
          <p:cNvSpPr txBox="1"/>
          <p:nvPr/>
        </p:nvSpPr>
        <p:spPr>
          <a:xfrm>
            <a:off x="662453" y="1230510"/>
            <a:ext cx="2102947" cy="4827418"/>
          </a:xfrm>
          <a:prstGeom prst="roundRect">
            <a:avLst/>
          </a:prstGeom>
          <a:ln w="28575">
            <a:noFill/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noAutofit/>
          </a:bodyPr>
          <a:lstStyle/>
          <a:p>
            <a:pPr marL="228600" algn="ctr"/>
            <a:r>
              <a:rPr lang="en-GB" sz="1100" dirty="0">
                <a:solidFill>
                  <a:srgbClr val="031E43"/>
                </a:solidFill>
                <a:latin typeface="Arial"/>
                <a:ea typeface="Times New Roman" panose="02020603050405020304" pitchFamily="18" charset="0"/>
                <a:cs typeface="Arial"/>
              </a:rPr>
              <a:t>Macaroni Cheese</a:t>
            </a:r>
            <a:endParaRPr lang="en-GB" sz="1100" dirty="0">
              <a:effectLst/>
              <a:latin typeface="Arial"/>
              <a:ea typeface="Times New Roman" panose="02020603050405020304" pitchFamily="18" charset="0"/>
              <a:cs typeface="Arial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0A6CE"/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£2.50</a:t>
            </a:r>
            <a:br>
              <a:rPr lang="en-GB" sz="11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kern="1200" dirty="0">
                <a:solidFill>
                  <a:srgbClr val="031E43"/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Salad box selection</a:t>
            </a:r>
            <a:endParaRPr lang="en-GB" sz="1100" dirty="0">
              <a:effectLst/>
              <a:latin typeface="Arial"/>
              <a:ea typeface="Times New Roman" panose="02020603050405020304" pitchFamily="18" charset="0"/>
              <a:cs typeface="Arial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Prices starting from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£2.10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Panini, sandwich </a:t>
            </a:r>
            <a:b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and baguette selection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Prices starting from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£2.10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endParaRPr lang="en-GB" sz="1100" kern="1200" dirty="0">
              <a:solidFill>
                <a:srgbClr val="031E4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endParaRPr lang="en-GB" sz="1100" dirty="0">
              <a:solidFill>
                <a:srgbClr val="031E4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/>
            <a:r>
              <a:rPr lang="en-GB" sz="1100" dirty="0">
                <a:solidFill>
                  <a:srgbClr val="031E43"/>
                </a:solidFill>
                <a:latin typeface="Arial"/>
                <a:ea typeface="Times New Roman" panose="02020603050405020304" pitchFamily="18" charset="0"/>
                <a:cs typeface="Arial"/>
              </a:rPr>
              <a:t> </a:t>
            </a:r>
            <a:br>
              <a:rPr lang="en-GB" sz="1100" dirty="0">
                <a:latin typeface="Arial"/>
                <a:ea typeface="Times New Roman" panose="02020603050405020304" pitchFamily="18" charset="0"/>
                <a:cs typeface="Arial"/>
              </a:rPr>
            </a:br>
            <a:r>
              <a:rPr lang="en-GB" sz="1100" kern="1200" dirty="0">
                <a:solidFill>
                  <a:srgbClr val="031E43"/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Pasta pots with sauces</a:t>
            </a:r>
            <a:br>
              <a:rPr lang="en-GB" sz="11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kern="1200" dirty="0">
                <a:solidFill>
                  <a:srgbClr val="00A6CE"/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£2.50</a:t>
            </a:r>
            <a:endParaRPr lang="en-GB" sz="1100" dirty="0">
              <a:effectLst/>
              <a:latin typeface="Arial"/>
              <a:ea typeface="Times New Roman" panose="02020603050405020304" pitchFamily="18" charset="0"/>
              <a:cs typeface="Arial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en-GB" sz="1100" kern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100" dirty="0">
                <a:solidFill>
                  <a:srgbClr val="FFFFFF"/>
                </a:solidFill>
                <a:latin typeface="Arial"/>
                <a:ea typeface="Calibri" panose="020F0502020204030204" pitchFamily="34" charset="0"/>
                <a:cs typeface="Times New Roman"/>
              </a:rPr>
              <a:t> </a:t>
            </a:r>
            <a:r>
              <a:rPr lang="en-GB" sz="1100" kern="1200" dirty="0">
                <a:solidFill>
                  <a:srgbClr val="FFFFFF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 </a:t>
            </a:r>
            <a:r>
              <a:rPr lang="en-GB" sz="1100" dirty="0">
                <a:solidFill>
                  <a:srgbClr val="FFFFFF"/>
                </a:solidFill>
                <a:latin typeface="Arial"/>
                <a:ea typeface="Calibri" panose="020F0502020204030204" pitchFamily="34" charset="0"/>
                <a:cs typeface="Times New Roman"/>
              </a:rPr>
              <a:t> </a:t>
            </a:r>
            <a:r>
              <a:rPr lang="en-GB" sz="1100" dirty="0">
                <a:solidFill>
                  <a:srgbClr val="031E43"/>
                </a:solidFill>
                <a:latin typeface="Arial"/>
                <a:ea typeface="Calibri" panose="020F0502020204030204" pitchFamily="34" charset="0"/>
                <a:cs typeface="Times New Roman"/>
              </a:rPr>
              <a:t>Chocolate sponge </a:t>
            </a:r>
            <a:br>
              <a:rPr lang="en-GB" sz="1100" dirty="0">
                <a:solidFill>
                  <a:srgbClr val="031E43"/>
                </a:solidFill>
                <a:latin typeface="Arial"/>
                <a:ea typeface="Calibri" panose="020F0502020204030204" pitchFamily="34" charset="0"/>
                <a:cs typeface="Times New Roman"/>
              </a:rPr>
            </a:br>
            <a:r>
              <a:rPr lang="en-GB" sz="1100" dirty="0">
                <a:solidFill>
                  <a:schemeClr val="bg1"/>
                </a:solidFill>
                <a:latin typeface="Arial"/>
                <a:ea typeface="Calibri" panose="020F0502020204030204" pitchFamily="34" charset="0"/>
                <a:cs typeface="Times New Roman"/>
              </a:rPr>
              <a:t>…….</a:t>
            </a:r>
            <a:r>
              <a:rPr lang="en-GB" sz="1100" dirty="0">
                <a:solidFill>
                  <a:srgbClr val="031E43"/>
                </a:solidFill>
                <a:latin typeface="Arial"/>
                <a:ea typeface="Calibri" panose="020F0502020204030204" pitchFamily="34" charset="0"/>
                <a:cs typeface="Times New Roman"/>
              </a:rPr>
              <a:t>&amp; Nutella     </a:t>
            </a:r>
            <a:r>
              <a:rPr lang="en-GB" sz="1100" kern="1200" dirty="0">
                <a:solidFill>
                  <a:srgbClr val="031E43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 </a:t>
            </a:r>
            <a:r>
              <a:rPr lang="en-GB" sz="1100" dirty="0">
                <a:solidFill>
                  <a:srgbClr val="FFFFFF"/>
                </a:solidFill>
                <a:latin typeface="Arial"/>
                <a:ea typeface="Calibri" panose="020F0502020204030204" pitchFamily="34" charset="0"/>
                <a:cs typeface="Times New Roman"/>
              </a:rPr>
              <a:t>..</a:t>
            </a:r>
            <a:br>
              <a:rPr lang="en-GB" sz="1100" dirty="0">
                <a:latin typeface="Arial"/>
                <a:ea typeface="Calibri" panose="020F0502020204030204" pitchFamily="34" charset="0"/>
                <a:cs typeface="Times New Roman"/>
              </a:rPr>
            </a:br>
            <a:r>
              <a:rPr lang="en-GB" sz="1100" dirty="0">
                <a:solidFill>
                  <a:srgbClr val="FFFFFF"/>
                </a:solidFill>
                <a:latin typeface="Arial"/>
                <a:ea typeface="Calibri" panose="020F0502020204030204" pitchFamily="34" charset="0"/>
                <a:cs typeface="Times New Roman"/>
              </a:rPr>
              <a:t>..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£1.20 or £1.00 </a:t>
            </a:r>
            <a:br>
              <a:rPr lang="en-GB" sz="1100" kern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100" dirty="0">
                <a:solidFill>
                  <a:srgbClr val="FFFFFF"/>
                </a:solidFill>
                <a:latin typeface="Arial"/>
                <a:ea typeface="Calibri" panose="020F0502020204030204" pitchFamily="34" charset="0"/>
                <a:cs typeface="Times New Roman"/>
              </a:rPr>
              <a:t>..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when bought with a</a:t>
            </a:r>
            <a:br>
              <a:rPr lang="en-GB" sz="1100" dirty="0">
                <a:solidFill>
                  <a:srgbClr val="FFFFFF"/>
                </a:solidFill>
                <a:latin typeface="Arial"/>
                <a:ea typeface="Calibri" panose="020F0502020204030204" pitchFamily="34" charset="0"/>
                <a:cs typeface="Times New Roman"/>
              </a:rPr>
            </a:br>
            <a:r>
              <a:rPr lang="en-GB" sz="1100" dirty="0">
                <a:solidFill>
                  <a:srgbClr val="FFFFFF"/>
                </a:solidFill>
                <a:latin typeface="Arial"/>
                <a:ea typeface="Calibri" panose="020F0502020204030204" pitchFamily="34" charset="0"/>
                <a:cs typeface="Times New Roman"/>
              </a:rPr>
              <a:t> </a:t>
            </a:r>
            <a:r>
              <a:rPr lang="en-GB" sz="1100" kern="1200" dirty="0">
                <a:solidFill>
                  <a:srgbClr val="00A6CE"/>
                </a:solidFill>
                <a:effectLst/>
                <a:latin typeface="Arial"/>
                <a:ea typeface="Calibri" panose="020F0502020204030204" pitchFamily="34" charset="0"/>
                <a:cs typeface="Times New Roman"/>
              </a:rPr>
              <a:t>main meal</a:t>
            </a:r>
            <a:endParaRPr lang="en-GB" sz="11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4631" y="3447592"/>
            <a:ext cx="494634" cy="43549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2452" y="4032504"/>
            <a:ext cx="494634" cy="435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630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E4B5109E943745B2E8DBB9ACD84EA2" ma:contentTypeVersion="13" ma:contentTypeDescription="Create a new document." ma:contentTypeScope="" ma:versionID="9ea99b9dd03182af4f0349b0175d72b1">
  <xsd:schema xmlns:xsd="http://www.w3.org/2001/XMLSchema" xmlns:xs="http://www.w3.org/2001/XMLSchema" xmlns:p="http://schemas.microsoft.com/office/2006/metadata/properties" xmlns:ns2="35f70610-2a91-4294-9de5-58f0edf80db7" xmlns:ns3="fe1c761a-e36e-4d87-937d-121e31091697" targetNamespace="http://schemas.microsoft.com/office/2006/metadata/properties" ma:root="true" ma:fieldsID="552c234d07f3ff12d61079d1e8eca870" ns2:_="" ns3:_="">
    <xsd:import namespace="35f70610-2a91-4294-9de5-58f0edf80db7"/>
    <xsd:import namespace="fe1c761a-e36e-4d87-937d-121e3109169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70610-2a91-4294-9de5-58f0edf80db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1c761a-e36e-4d87-937d-121e310916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317277-352C-4D5E-9D13-2645DDB0B4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151ECA-678E-46EF-9B70-5939178643FB}">
  <ds:schemaRefs>
    <ds:schemaRef ds:uri="http://schemas.openxmlformats.org/package/2006/metadata/core-properties"/>
    <ds:schemaRef ds:uri="fe1c761a-e36e-4d87-937d-121e31091697"/>
    <ds:schemaRef ds:uri="http://schemas.microsoft.com/office/2006/documentManagement/types"/>
    <ds:schemaRef ds:uri="35f70610-2a91-4294-9de5-58f0edf80db7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24CC694-33CF-4DFA-9FAF-5AD541BCE6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f70610-2a91-4294-9de5-58f0edf80db7"/>
    <ds:schemaRef ds:uri="fe1c761a-e36e-4d87-937d-121e310916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450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Carpenter</dc:creator>
  <cp:lastModifiedBy>N Fordyce</cp:lastModifiedBy>
  <cp:revision>155</cp:revision>
  <cp:lastPrinted>2021-04-21T13:17:34Z</cp:lastPrinted>
  <dcterms:created xsi:type="dcterms:W3CDTF">2021-04-20T10:26:21Z</dcterms:created>
  <dcterms:modified xsi:type="dcterms:W3CDTF">2021-06-18T10:54:57Z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0x010100EDE4B5109E943745B2E8DBB9ACD84EA2</vt:lpwstr>
  </property>
</Properties>
</file>