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73" r:id="rId6"/>
    <p:sldId id="260" r:id="rId7"/>
    <p:sldId id="274" r:id="rId8"/>
    <p:sldId id="275" r:id="rId9"/>
    <p:sldId id="276" r:id="rId10"/>
    <p:sldId id="277" r:id="rId11"/>
    <p:sldId id="268" r:id="rId12"/>
    <p:sldId id="278" r:id="rId13"/>
    <p:sldId id="280" r:id="rId14"/>
    <p:sldId id="281" r:id="rId15"/>
    <p:sldId id="282" r:id="rId16"/>
    <p:sldId id="283" r:id="rId17"/>
    <p:sldId id="279" r:id="rId18"/>
    <p:sldId id="284" r:id="rId19"/>
    <p:sldId id="269"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E43"/>
    <a:srgbClr val="00A6CE"/>
    <a:srgbClr val="CDDB00"/>
    <a:srgbClr val="35B1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8C92DD-2DF3-3EFC-3E37-3C292E358961}" v="12" dt="2022-02-15T16:36:47.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46" autoAdjust="0"/>
  </p:normalViewPr>
  <p:slideViewPr>
    <p:cSldViewPr snapToGrid="0">
      <p:cViewPr varScale="1">
        <p:scale>
          <a:sx n="72" d="100"/>
          <a:sy n="72" d="100"/>
        </p:scale>
        <p:origin x="660"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6F3BE-AB8E-4490-8CE7-C65823EF78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39D932B-4A28-44C2-8AC1-9FF063EFA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1504D3-DAF0-43E7-8674-BEE782694570}"/>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4D17BDAB-9DF0-4CAE-91FD-66A1AA83AB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B6E22E-7101-4A44-82A5-8D329A9D7C81}"/>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377253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AE89-C06F-436A-BD52-826A4DBADE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9DCD2E-35FE-4B39-B13E-B067CF6AC8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A613D5-8ADD-43BA-A018-0B7E509EC2FC}"/>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61AD1554-6F15-453B-9C6B-AAFDB290D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3E1F2B-5C32-4ECC-BC2A-F20D0C8A31EF}"/>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107011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8EDC03-5B5C-4A88-ADEF-56E511DF21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8CC502-E40A-4870-85D3-A5E1049080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3DAD24-7AF8-4A63-A926-7A8B05B1D5BC}"/>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1916FCCB-966A-44C8-AEB2-28BCE2E2BF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E0B01A-9D8A-4078-B00A-690658242E2C}"/>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147828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161F-964B-4634-99A3-060186933E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44259D-32FA-4645-8BF0-CBC99643D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AA6744-929D-4881-810D-8B422D90F280}"/>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E3114719-119F-45FA-A6DF-3AA34F4CF8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2FAF16-8CF0-4884-8171-22B975554BCD}"/>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357388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33FC-D16D-4155-A052-1246B5003E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41B349-E1FA-4C59-90CE-BF92A5C31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41127-2DF3-4392-8B95-A2DD0B1B921D}"/>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F9A5823A-A366-4842-9D66-3C927F7D6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BF2076-6A14-4EFA-8C36-E056D7049171}"/>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129847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836F-9829-4D80-BBEA-FE08811241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38A863-C5D9-4EE1-B501-1E1354DB26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888F57-3D78-4A61-A05F-874DCD848C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ABD040-AC0D-4602-9145-38C9328BB288}"/>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6" name="Footer Placeholder 5">
            <a:extLst>
              <a:ext uri="{FF2B5EF4-FFF2-40B4-BE49-F238E27FC236}">
                <a16:creationId xmlns:a16="http://schemas.microsoft.com/office/drawing/2014/main" id="{7D1E2158-A446-447D-B307-1BDD40C859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6A4089-F41E-4682-B893-FD29AD169801}"/>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52604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85EC-DF1B-4ABA-BB88-3DE848D4A1B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FD4AF-C228-4398-A0ED-24224A944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3283B7-8728-4E51-8566-EB996873C9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38945D-4ADF-4AC6-A11D-9406A9708C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876845-BBCF-4962-AFC7-C80BF5867B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E6445C-6E5A-48B4-B84B-10B14F752879}"/>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8" name="Footer Placeholder 7">
            <a:extLst>
              <a:ext uri="{FF2B5EF4-FFF2-40B4-BE49-F238E27FC236}">
                <a16:creationId xmlns:a16="http://schemas.microsoft.com/office/drawing/2014/main" id="{A6F33F6B-3FB6-4495-B8F2-497A83B0B0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772C8A-4BE1-4DFA-8AB9-F731F98758C4}"/>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240332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89D-7A11-4DC0-87E6-D0D177AB37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15DD78-0CCC-4319-A1D5-2A536BB47549}"/>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4" name="Footer Placeholder 3">
            <a:extLst>
              <a:ext uri="{FF2B5EF4-FFF2-40B4-BE49-F238E27FC236}">
                <a16:creationId xmlns:a16="http://schemas.microsoft.com/office/drawing/2014/main" id="{9E87ECEA-DC19-4DFD-B247-9010FFEBD4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B6D7D82-5F88-4832-A898-27416F9A47F4}"/>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367936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E6C1C-F3C7-477C-ABD0-16D9C3BE9082}"/>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3" name="Footer Placeholder 2">
            <a:extLst>
              <a:ext uri="{FF2B5EF4-FFF2-40B4-BE49-F238E27FC236}">
                <a16:creationId xmlns:a16="http://schemas.microsoft.com/office/drawing/2014/main" id="{0CF0ED50-6713-461A-8866-F7374A97E6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FCD8BD-9694-4247-86D5-C03CA5C16F06}"/>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396200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F2FF3-C048-4246-A68D-EE3A48FCF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850F7BC-4227-4D7F-B563-DA52890C59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B0CD96-96DC-4147-8485-1F5245F00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436D5-8657-4D34-9997-C747C0F24728}"/>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6" name="Footer Placeholder 5">
            <a:extLst>
              <a:ext uri="{FF2B5EF4-FFF2-40B4-BE49-F238E27FC236}">
                <a16:creationId xmlns:a16="http://schemas.microsoft.com/office/drawing/2014/main" id="{6B76534A-CABA-4BCC-892E-3DF0EB3693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1ADDE4-58EF-4960-B1C7-9C8867A9394D}"/>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48421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D10F9-B47C-4D76-9CB7-406319785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7A3377-99CE-4B25-B52E-5393718FE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CCCDD0-ED9E-4229-92D2-CE0723551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9A693-0C02-4AE7-9673-EA45BAAC8D0D}"/>
              </a:ext>
            </a:extLst>
          </p:cNvPr>
          <p:cNvSpPr>
            <a:spLocks noGrp="1"/>
          </p:cNvSpPr>
          <p:nvPr>
            <p:ph type="dt" sz="half" idx="10"/>
          </p:nvPr>
        </p:nvSpPr>
        <p:spPr/>
        <p:txBody>
          <a:bodyPr/>
          <a:lstStyle/>
          <a:p>
            <a:fld id="{AB741713-CA60-486A-B091-87BBFD969531}" type="datetimeFigureOut">
              <a:rPr lang="en-GB" smtClean="0"/>
              <a:t>18/02/2022</a:t>
            </a:fld>
            <a:endParaRPr lang="en-GB"/>
          </a:p>
        </p:txBody>
      </p:sp>
      <p:sp>
        <p:nvSpPr>
          <p:cNvPr id="6" name="Footer Placeholder 5">
            <a:extLst>
              <a:ext uri="{FF2B5EF4-FFF2-40B4-BE49-F238E27FC236}">
                <a16:creationId xmlns:a16="http://schemas.microsoft.com/office/drawing/2014/main" id="{5CA0D126-76B0-46D0-9192-1B80913D1F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D4269E-A8C9-4284-8D83-142F8085B01D}"/>
              </a:ext>
            </a:extLst>
          </p:cNvPr>
          <p:cNvSpPr>
            <a:spLocks noGrp="1"/>
          </p:cNvSpPr>
          <p:nvPr>
            <p:ph type="sldNum" sz="quarter" idx="12"/>
          </p:nvPr>
        </p:nvSpPr>
        <p:spPr/>
        <p:txBody>
          <a:bodyPr/>
          <a:lstStyle/>
          <a:p>
            <a:fld id="{1E3D17FB-341D-419C-87B3-0370CFC394C3}" type="slidenum">
              <a:rPr lang="en-GB" smtClean="0"/>
              <a:t>‹#›</a:t>
            </a:fld>
            <a:endParaRPr lang="en-GB"/>
          </a:p>
        </p:txBody>
      </p:sp>
    </p:spTree>
    <p:extLst>
      <p:ext uri="{BB962C8B-B14F-4D97-AF65-F5344CB8AC3E}">
        <p14:creationId xmlns:p14="http://schemas.microsoft.com/office/powerpoint/2010/main" val="216104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0F1D3-2A40-4B5E-9D30-41B52B4D54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F0AAE2-C163-4867-AB0B-D8ACE3B97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E1737-6F10-449E-8B5D-300F79C11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41713-CA60-486A-B091-87BBFD969531}" type="datetimeFigureOut">
              <a:rPr lang="en-GB" smtClean="0"/>
              <a:t>18/02/2022</a:t>
            </a:fld>
            <a:endParaRPr lang="en-GB"/>
          </a:p>
        </p:txBody>
      </p:sp>
      <p:sp>
        <p:nvSpPr>
          <p:cNvPr id="5" name="Footer Placeholder 4">
            <a:extLst>
              <a:ext uri="{FF2B5EF4-FFF2-40B4-BE49-F238E27FC236}">
                <a16:creationId xmlns:a16="http://schemas.microsoft.com/office/drawing/2014/main" id="{C489E309-B918-4224-B964-0949FC7FB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FC895F-2CCD-4442-8B4D-24FAEFA4A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D17FB-341D-419C-87B3-0370CFC394C3}" type="slidenum">
              <a:rPr lang="en-GB" smtClean="0"/>
              <a:t>‹#›</a:t>
            </a:fld>
            <a:endParaRPr lang="en-GB"/>
          </a:p>
        </p:txBody>
      </p:sp>
    </p:spTree>
    <p:extLst>
      <p:ext uri="{BB962C8B-B14F-4D97-AF65-F5344CB8AC3E}">
        <p14:creationId xmlns:p14="http://schemas.microsoft.com/office/powerpoint/2010/main" val="318733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www.gov.uk/studentfinanc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www.gov.uk/studentfinanc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cas.com/sfe"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https://media.slc.co.uk/sfe/quickStartFinanceGuide/index.html" TargetMode="External"/><Relationship Id="rId4" Type="http://schemas.openxmlformats.org/officeDocument/2006/relationships/hyperlink" Target="https://studentfinance.campaign.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1E4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8259495-9BD7-44EE-BFB2-591FDA69A87F}"/>
              </a:ext>
            </a:extLst>
          </p:cNvPr>
          <p:cNvSpPr txBox="1">
            <a:spLocks/>
          </p:cNvSpPr>
          <p:nvPr/>
        </p:nvSpPr>
        <p:spPr>
          <a:xfrm>
            <a:off x="1328531" y="6184051"/>
            <a:ext cx="6728791" cy="3550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200" b="1" dirty="0">
                <a:solidFill>
                  <a:srgbClr val="CDDB00"/>
                </a:solidFill>
                <a:latin typeface="Arial" panose="020B0604020202020204" pitchFamily="34" charset="0"/>
                <a:cs typeface="Arial" panose="020B0604020202020204" pitchFamily="34" charset="0"/>
              </a:rPr>
              <a:t>Empowering lives through learning</a:t>
            </a:r>
          </a:p>
        </p:txBody>
      </p:sp>
      <p:sp>
        <p:nvSpPr>
          <p:cNvPr id="7" name="Title 1">
            <a:extLst>
              <a:ext uri="{FF2B5EF4-FFF2-40B4-BE49-F238E27FC236}">
                <a16:creationId xmlns:a16="http://schemas.microsoft.com/office/drawing/2014/main" id="{4302C449-FD2F-4ADB-B25C-CCB88D6CB7C8}"/>
              </a:ext>
            </a:extLst>
          </p:cNvPr>
          <p:cNvSpPr txBox="1">
            <a:spLocks/>
          </p:cNvSpPr>
          <p:nvPr/>
        </p:nvSpPr>
        <p:spPr>
          <a:xfrm>
            <a:off x="1120713" y="1890361"/>
            <a:ext cx="10515600" cy="228283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1800"/>
              </a:spcAft>
            </a:pPr>
            <a:r>
              <a:rPr lang="en-GB" sz="4400" b="1" dirty="0">
                <a:solidFill>
                  <a:srgbClr val="00A6CE"/>
                </a:solidFill>
                <a:latin typeface="Arial"/>
                <a:cs typeface="Arial"/>
              </a:rPr>
              <a:t>UCAS – What next?</a:t>
            </a:r>
            <a:endParaRPr lang="en-GB" sz="4400" b="1" dirty="0">
              <a:solidFill>
                <a:srgbClr val="00A6CE"/>
              </a:solidFill>
              <a:latin typeface="Arial" panose="020B0604020202020204" pitchFamily="34" charset="0"/>
              <a:cs typeface="Arial" panose="020B0604020202020204" pitchFamily="34" charset="0"/>
            </a:endParaRPr>
          </a:p>
          <a:p>
            <a:pPr algn="l">
              <a:spcAft>
                <a:spcPts val="1800"/>
              </a:spcAft>
            </a:pPr>
            <a:r>
              <a:rPr lang="en-GB" sz="3200" b="1" dirty="0">
                <a:solidFill>
                  <a:schemeClr val="bg1"/>
                </a:solidFill>
                <a:latin typeface="Arial" panose="020B0604020202020204" pitchFamily="34" charset="0"/>
                <a:cs typeface="Arial" panose="020B0604020202020204" pitchFamily="34" charset="0"/>
              </a:rPr>
              <a:t>Kevin Warren</a:t>
            </a:r>
            <a:endParaRPr lang="en-GB" sz="3200" dirty="0">
              <a:solidFill>
                <a:schemeClr val="bg1"/>
              </a:solidFill>
              <a:latin typeface="Arial" panose="020B0604020202020204" pitchFamily="34" charset="0"/>
              <a:cs typeface="Arial" panose="020B0604020202020204" pitchFamily="34" charset="0"/>
            </a:endParaRPr>
          </a:p>
          <a:p>
            <a:pPr algn="l">
              <a:spcAft>
                <a:spcPts val="1800"/>
              </a:spcAft>
            </a:pPr>
            <a:r>
              <a:rPr lang="en-GB" sz="1800" b="1" dirty="0">
                <a:solidFill>
                  <a:schemeClr val="bg1"/>
                </a:solidFill>
                <a:latin typeface="Arial" panose="020B0604020202020204" pitchFamily="34" charset="0"/>
                <a:cs typeface="Arial" panose="020B0604020202020204" pitchFamily="34" charset="0"/>
              </a:rPr>
              <a:t>15</a:t>
            </a:r>
            <a:r>
              <a:rPr lang="en-GB" sz="1800" b="1" baseline="30000" dirty="0">
                <a:solidFill>
                  <a:schemeClr val="bg1"/>
                </a:solidFill>
                <a:latin typeface="Arial" panose="020B0604020202020204" pitchFamily="34" charset="0"/>
                <a:cs typeface="Arial" panose="020B0604020202020204" pitchFamily="34" charset="0"/>
              </a:rPr>
              <a:t>th</a:t>
            </a:r>
            <a:r>
              <a:rPr lang="en-GB" sz="1800" b="1" dirty="0">
                <a:solidFill>
                  <a:schemeClr val="bg1"/>
                </a:solidFill>
                <a:latin typeface="Arial" panose="020B0604020202020204" pitchFamily="34" charset="0"/>
                <a:cs typeface="Arial" panose="020B0604020202020204" pitchFamily="34" charset="0"/>
              </a:rPr>
              <a:t> February 2022</a:t>
            </a:r>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077" y="286376"/>
            <a:ext cx="3308762" cy="1012352"/>
          </a:xfrm>
          <a:prstGeom prst="rect">
            <a:avLst/>
          </a:prstGeom>
        </p:spPr>
      </p:pic>
    </p:spTree>
    <p:extLst>
      <p:ext uri="{BB962C8B-B14F-4D97-AF65-F5344CB8AC3E}">
        <p14:creationId xmlns:p14="http://schemas.microsoft.com/office/powerpoint/2010/main" val="61481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95480" y="4867938"/>
            <a:ext cx="9342783" cy="1477328"/>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Key Information:</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Fill in the application form online and provide evidence of identity.</a:t>
            </a: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How to apply: </a:t>
            </a: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hlinkClick r:id="rId3"/>
              </a:rPr>
              <a:t> www.gov.uk/studentfinance</a:t>
            </a: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p:txBody>
      </p:sp>
      <p:pic>
        <p:nvPicPr>
          <p:cNvPr id="3" name="Picture 2">
            <a:extLst>
              <a:ext uri="{FF2B5EF4-FFF2-40B4-BE49-F238E27FC236}">
                <a16:creationId xmlns:a16="http://schemas.microsoft.com/office/drawing/2014/main" id="{99E96906-9445-4DEE-82FB-76411CD690E8}"/>
              </a:ext>
            </a:extLst>
          </p:cNvPr>
          <p:cNvPicPr>
            <a:picLocks noChangeAspect="1"/>
          </p:cNvPicPr>
          <p:nvPr/>
        </p:nvPicPr>
        <p:blipFill>
          <a:blip r:embed="rId4"/>
          <a:stretch>
            <a:fillRect/>
          </a:stretch>
        </p:blipFill>
        <p:spPr>
          <a:xfrm>
            <a:off x="203201" y="2900475"/>
            <a:ext cx="6972300" cy="1838325"/>
          </a:xfrm>
          <a:prstGeom prst="rect">
            <a:avLst/>
          </a:prstGeom>
        </p:spPr>
      </p:pic>
      <p:sp>
        <p:nvSpPr>
          <p:cNvPr id="9" name="Rectangle 8">
            <a:extLst>
              <a:ext uri="{FF2B5EF4-FFF2-40B4-BE49-F238E27FC236}">
                <a16:creationId xmlns:a16="http://schemas.microsoft.com/office/drawing/2014/main" id="{77A6C9B7-B89F-49B9-9607-27B6E604A95C}"/>
              </a:ext>
            </a:extLst>
          </p:cNvPr>
          <p:cNvSpPr/>
          <p:nvPr/>
        </p:nvSpPr>
        <p:spPr>
          <a:xfrm>
            <a:off x="355601" y="1448467"/>
            <a:ext cx="9342783" cy="1200329"/>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Key Information TUITION FEE LOANS: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Tuition Fee Loans – £9,250 per year.</a:t>
            </a: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Paid directly to the university on your behalf</a:t>
            </a:r>
          </a:p>
        </p:txBody>
      </p:sp>
    </p:spTree>
    <p:extLst>
      <p:ext uri="{BB962C8B-B14F-4D97-AF65-F5344CB8AC3E}">
        <p14:creationId xmlns:p14="http://schemas.microsoft.com/office/powerpoint/2010/main" val="185475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9" name="Rectangle 8">
            <a:extLst>
              <a:ext uri="{FF2B5EF4-FFF2-40B4-BE49-F238E27FC236}">
                <a16:creationId xmlns:a16="http://schemas.microsoft.com/office/drawing/2014/main" id="{77A6C9B7-B89F-49B9-9607-27B6E604A95C}"/>
              </a:ext>
            </a:extLst>
          </p:cNvPr>
          <p:cNvSpPr/>
          <p:nvPr/>
        </p:nvSpPr>
        <p:spPr>
          <a:xfrm>
            <a:off x="355601" y="2551837"/>
            <a:ext cx="4619071" cy="2585323"/>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Key Information LIVING COSTS (MAINTENANCE) LOANS: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How much you can get depends on when you started your course, where you live, and your household income.</a:t>
            </a:r>
          </a:p>
          <a:p>
            <a:pPr marL="285750" indent="-285750">
              <a:buFont typeface="Arial" panose="020B0604020202020204" pitchFamily="34" charset="0"/>
              <a:buChar char="•"/>
            </a:pP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rPr>
              <a:t>How to apply:</a:t>
            </a:r>
          </a:p>
          <a:p>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hlinkClick r:id="rId3"/>
              </a:rPr>
              <a:t> www.gov.uk/studentfinance</a:t>
            </a: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p:txBody>
      </p:sp>
      <p:pic>
        <p:nvPicPr>
          <p:cNvPr id="4" name="Picture 3">
            <a:extLst>
              <a:ext uri="{FF2B5EF4-FFF2-40B4-BE49-F238E27FC236}">
                <a16:creationId xmlns:a16="http://schemas.microsoft.com/office/drawing/2014/main" id="{48096612-33F6-4B4D-B897-0206CA411932}"/>
              </a:ext>
            </a:extLst>
          </p:cNvPr>
          <p:cNvPicPr>
            <a:picLocks noChangeAspect="1"/>
          </p:cNvPicPr>
          <p:nvPr/>
        </p:nvPicPr>
        <p:blipFill>
          <a:blip r:embed="rId4"/>
          <a:stretch>
            <a:fillRect/>
          </a:stretch>
        </p:blipFill>
        <p:spPr>
          <a:xfrm>
            <a:off x="4835524" y="588180"/>
            <a:ext cx="7153275" cy="5229225"/>
          </a:xfrm>
          <a:prstGeom prst="rect">
            <a:avLst/>
          </a:prstGeom>
        </p:spPr>
      </p:pic>
    </p:spTree>
    <p:extLst>
      <p:ext uri="{BB962C8B-B14F-4D97-AF65-F5344CB8AC3E}">
        <p14:creationId xmlns:p14="http://schemas.microsoft.com/office/powerpoint/2010/main" val="28035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102534" y="1664661"/>
            <a:ext cx="4885546" cy="2585323"/>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Repaying your loans</a:t>
            </a:r>
          </a:p>
          <a:p>
            <a:pPr marL="285750" indent="-285750">
              <a:buFont typeface="Arial" panose="020B0604020202020204" pitchFamily="34" charset="0"/>
              <a:buChar char="•"/>
            </a:pPr>
            <a:r>
              <a:rPr lang="en-GB" dirty="0">
                <a:solidFill>
                  <a:srgbClr val="031E43"/>
                </a:solidFill>
                <a:latin typeface="Arial" panose="020B0604020202020204" pitchFamily="34" charset="0"/>
                <a:cs typeface="Arial" panose="020B0604020202020204" pitchFamily="34" charset="0"/>
              </a:rPr>
              <a:t>The important thing to remember is that the amount you’ll repay will be based on how much you earn, not how much you borrow.</a:t>
            </a:r>
          </a:p>
          <a:p>
            <a:pPr marL="285750" indent="-285750">
              <a:buFont typeface="Arial" panose="020B0604020202020204" pitchFamily="34" charset="0"/>
              <a:buChar char="•"/>
            </a:pPr>
            <a:r>
              <a:rPr lang="en-GB" dirty="0">
                <a:solidFill>
                  <a:srgbClr val="333333"/>
                </a:solidFill>
                <a:latin typeface="Roboto"/>
              </a:rPr>
              <a:t>Once you leave your course, you’ll only repay when your income is above the repayment threshold. </a:t>
            </a:r>
          </a:p>
          <a:p>
            <a:pPr marL="285750" indent="-285750">
              <a:buFont typeface="Arial" panose="020B0604020202020204" pitchFamily="34" charset="0"/>
              <a:buChar char="•"/>
            </a:pPr>
            <a:r>
              <a:rPr lang="en-GB" dirty="0">
                <a:solidFill>
                  <a:srgbClr val="333333"/>
                </a:solidFill>
                <a:latin typeface="Roboto"/>
              </a:rPr>
              <a:t>The current UK threshold is £27,295 a year, £2,274 a month, or £524 a week.</a:t>
            </a:r>
            <a:endParaRPr lang="en-US" dirty="0">
              <a:solidFill>
                <a:srgbClr val="031E43"/>
              </a:solidFill>
              <a:latin typeface="Arial" panose="020B0604020202020204" pitchFamily="34" charset="0"/>
              <a:ea typeface="MS Mincho" panose="02020609040205080304" pitchFamily="49" charset="-128"/>
              <a:cs typeface="Arial" panose="020B0604020202020204" pitchFamily="34" charset="0"/>
            </a:endParaRPr>
          </a:p>
        </p:txBody>
      </p:sp>
      <p:pic>
        <p:nvPicPr>
          <p:cNvPr id="3" name="Picture 2">
            <a:extLst>
              <a:ext uri="{FF2B5EF4-FFF2-40B4-BE49-F238E27FC236}">
                <a16:creationId xmlns:a16="http://schemas.microsoft.com/office/drawing/2014/main" id="{11A7B7E2-E149-4C37-B8EC-E080C56CACFE}"/>
              </a:ext>
            </a:extLst>
          </p:cNvPr>
          <p:cNvPicPr>
            <a:picLocks noChangeAspect="1"/>
          </p:cNvPicPr>
          <p:nvPr/>
        </p:nvPicPr>
        <p:blipFill>
          <a:blip r:embed="rId3"/>
          <a:stretch>
            <a:fillRect/>
          </a:stretch>
        </p:blipFill>
        <p:spPr>
          <a:xfrm>
            <a:off x="4988080" y="1534397"/>
            <a:ext cx="7203920" cy="2835479"/>
          </a:xfrm>
          <a:prstGeom prst="rect">
            <a:avLst/>
          </a:prstGeom>
        </p:spPr>
      </p:pic>
      <p:sp>
        <p:nvSpPr>
          <p:cNvPr id="9" name="Rectangle 8">
            <a:extLst>
              <a:ext uri="{FF2B5EF4-FFF2-40B4-BE49-F238E27FC236}">
                <a16:creationId xmlns:a16="http://schemas.microsoft.com/office/drawing/2014/main" id="{82B80877-1A76-4A5B-ACC3-B614814371FD}"/>
              </a:ext>
            </a:extLst>
          </p:cNvPr>
          <p:cNvSpPr/>
          <p:nvPr/>
        </p:nvSpPr>
        <p:spPr>
          <a:xfrm>
            <a:off x="102534" y="4621555"/>
            <a:ext cx="8731073" cy="1200329"/>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Example:</a:t>
            </a:r>
          </a:p>
          <a:p>
            <a:pPr marL="285750" indent="-285750">
              <a:buFont typeface="Arial" panose="020B0604020202020204" pitchFamily="34" charset="0"/>
              <a:buChar char="•"/>
            </a:pPr>
            <a:r>
              <a:rPr lang="en-GB" dirty="0">
                <a:solidFill>
                  <a:srgbClr val="333333"/>
                </a:solidFill>
                <a:latin typeface="Roboto"/>
              </a:rPr>
              <a:t>If you earn £27,720 (£2,310 a month before tax), you’ll repay £3 a month. This is because £2,310 is £36 above the monthly threshold of £2,274, and 9% of £36 is £3 (rounded down to the nearest pound).</a:t>
            </a:r>
            <a:endParaRPr lang="en-US" dirty="0">
              <a:solidFill>
                <a:srgbClr val="031E43"/>
              </a:solidFill>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79083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31E43"/>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302C449-FD2F-4ADB-B25C-CCB88D6CB7C8}"/>
              </a:ext>
            </a:extLst>
          </p:cNvPr>
          <p:cNvSpPr txBox="1">
            <a:spLocks/>
          </p:cNvSpPr>
          <p:nvPr/>
        </p:nvSpPr>
        <p:spPr>
          <a:xfrm>
            <a:off x="1282890" y="2569197"/>
            <a:ext cx="10561241" cy="6693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1800"/>
              </a:spcAft>
            </a:pPr>
            <a:r>
              <a:rPr lang="en-GB" sz="4000" b="1" dirty="0">
                <a:solidFill>
                  <a:srgbClr val="00A6CE"/>
                </a:solidFill>
                <a:latin typeface="Arial" panose="020B0604020202020204" pitchFamily="34" charset="0"/>
                <a:cs typeface="Arial" panose="020B0604020202020204" pitchFamily="34" charset="0"/>
              </a:rPr>
              <a:t>UCAS Extra and Clearing</a:t>
            </a:r>
            <a:endParaRPr lang="en-GB" sz="4000" dirty="0">
              <a:solidFill>
                <a:srgbClr val="00A6CE"/>
              </a:solidFill>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025EBAF-6B7A-4C4E-8FC5-34DBC6792B26}"/>
              </a:ext>
            </a:extLst>
          </p:cNvPr>
          <p:cNvSpPr>
            <a:spLocks/>
          </p:cNvSpPr>
          <p:nvPr/>
        </p:nvSpPr>
        <p:spPr bwMode="auto">
          <a:xfrm>
            <a:off x="9441815" y="4834668"/>
            <a:ext cx="2750185" cy="1246505"/>
          </a:xfrm>
          <a:custGeom>
            <a:avLst/>
            <a:gdLst>
              <a:gd name="T0" fmla="+- 0 11905 7575"/>
              <a:gd name="T1" fmla="*/ T0 w 4331"/>
              <a:gd name="T2" fmla="+- 0 14229 12682"/>
              <a:gd name="T3" fmla="*/ 14229 h 1963"/>
              <a:gd name="T4" fmla="+- 0 11577 7575"/>
              <a:gd name="T5" fmla="*/ T4 w 4331"/>
              <a:gd name="T6" fmla="+- 0 13885 12682"/>
              <a:gd name="T7" fmla="*/ 13885 h 1963"/>
              <a:gd name="T8" fmla="+- 0 11272 7575"/>
              <a:gd name="T9" fmla="*/ T8 w 4331"/>
              <a:gd name="T10" fmla="+- 0 13566 12682"/>
              <a:gd name="T11" fmla="*/ 13566 h 1963"/>
              <a:gd name="T12" fmla="+- 0 10548 7575"/>
              <a:gd name="T13" fmla="*/ T12 w 4331"/>
              <a:gd name="T14" fmla="+- 0 14325 12682"/>
              <a:gd name="T15" fmla="*/ 14325 h 1963"/>
              <a:gd name="T16" fmla="+- 0 10129 7575"/>
              <a:gd name="T17" fmla="*/ T16 w 4331"/>
              <a:gd name="T18" fmla="+- 0 13885 12682"/>
              <a:gd name="T19" fmla="*/ 13885 h 1963"/>
              <a:gd name="T20" fmla="+- 0 9824 7575"/>
              <a:gd name="T21" fmla="*/ T20 w 4331"/>
              <a:gd name="T22" fmla="+- 0 13566 12682"/>
              <a:gd name="T23" fmla="*/ 13566 h 1963"/>
              <a:gd name="T24" fmla="+- 0 9100 7575"/>
              <a:gd name="T25" fmla="*/ T24 w 4331"/>
              <a:gd name="T26" fmla="+- 0 14325 12682"/>
              <a:gd name="T27" fmla="*/ 14325 h 1963"/>
              <a:gd name="T28" fmla="+- 0 8680 7575"/>
              <a:gd name="T29" fmla="*/ T28 w 4331"/>
              <a:gd name="T30" fmla="+- 0 13885 12682"/>
              <a:gd name="T31" fmla="*/ 13885 h 1963"/>
              <a:gd name="T32" fmla="+- 0 8376 7575"/>
              <a:gd name="T33" fmla="*/ T32 w 4331"/>
              <a:gd name="T34" fmla="+- 0 13566 12682"/>
              <a:gd name="T35" fmla="*/ 13566 h 1963"/>
              <a:gd name="T36" fmla="+- 0 7575 7575"/>
              <a:gd name="T37" fmla="*/ T36 w 4331"/>
              <a:gd name="T38" fmla="+- 0 14404 12682"/>
              <a:gd name="T39" fmla="*/ 14404 h 1963"/>
              <a:gd name="T40" fmla="+- 0 7727 7575"/>
              <a:gd name="T41" fmla="*/ T40 w 4331"/>
              <a:gd name="T42" fmla="+- 0 14564 12682"/>
              <a:gd name="T43" fmla="*/ 14564 h 1963"/>
              <a:gd name="T44" fmla="+- 0 8376 7575"/>
              <a:gd name="T45" fmla="*/ T44 w 4331"/>
              <a:gd name="T46" fmla="+- 0 13885 12682"/>
              <a:gd name="T47" fmla="*/ 13885 h 1963"/>
              <a:gd name="T48" fmla="+- 0 9100 7575"/>
              <a:gd name="T49" fmla="*/ T48 w 4331"/>
              <a:gd name="T50" fmla="+- 0 14644 12682"/>
              <a:gd name="T51" fmla="*/ 14644 h 1963"/>
              <a:gd name="T52" fmla="+- 0 9405 7575"/>
              <a:gd name="T53" fmla="*/ T52 w 4331"/>
              <a:gd name="T54" fmla="+- 0 14325 12682"/>
              <a:gd name="T55" fmla="*/ 14325 h 1963"/>
              <a:gd name="T56" fmla="+- 0 9824 7575"/>
              <a:gd name="T57" fmla="*/ T56 w 4331"/>
              <a:gd name="T58" fmla="+- 0 13885 12682"/>
              <a:gd name="T59" fmla="*/ 13885 h 1963"/>
              <a:gd name="T60" fmla="+- 0 10548 7575"/>
              <a:gd name="T61" fmla="*/ T60 w 4331"/>
              <a:gd name="T62" fmla="+- 0 14644 12682"/>
              <a:gd name="T63" fmla="*/ 14644 h 1963"/>
              <a:gd name="T64" fmla="+- 0 10853 7575"/>
              <a:gd name="T65" fmla="*/ T64 w 4331"/>
              <a:gd name="T66" fmla="+- 0 14325 12682"/>
              <a:gd name="T67" fmla="*/ 14325 h 1963"/>
              <a:gd name="T68" fmla="+- 0 11272 7575"/>
              <a:gd name="T69" fmla="*/ T68 w 4331"/>
              <a:gd name="T70" fmla="+- 0 13885 12682"/>
              <a:gd name="T71" fmla="*/ 13885 h 1963"/>
              <a:gd name="T72" fmla="+- 0 11905 7575"/>
              <a:gd name="T73" fmla="*/ T72 w 4331"/>
              <a:gd name="T74" fmla="+- 0 14549 12682"/>
              <a:gd name="T75" fmla="*/ 14549 h 1963"/>
              <a:gd name="T76" fmla="+- 0 11905 7575"/>
              <a:gd name="T77" fmla="*/ T76 w 4331"/>
              <a:gd name="T78" fmla="+- 0 14229 12682"/>
              <a:gd name="T79" fmla="*/ 14229 h 1963"/>
              <a:gd name="T80" fmla="+- 0 11905 7575"/>
              <a:gd name="T81" fmla="*/ T80 w 4331"/>
              <a:gd name="T82" fmla="+- 0 13345 12682"/>
              <a:gd name="T83" fmla="*/ 13345 h 1963"/>
              <a:gd name="T84" fmla="+- 0 11577 7575"/>
              <a:gd name="T85" fmla="*/ T84 w 4331"/>
              <a:gd name="T86" fmla="+- 0 13001 12682"/>
              <a:gd name="T87" fmla="*/ 13001 h 1963"/>
              <a:gd name="T88" fmla="+- 0 11272 7575"/>
              <a:gd name="T89" fmla="*/ T88 w 4331"/>
              <a:gd name="T90" fmla="+- 0 12682 12682"/>
              <a:gd name="T91" fmla="*/ 12682 h 1963"/>
              <a:gd name="T92" fmla="+- 0 10548 7575"/>
              <a:gd name="T93" fmla="*/ T92 w 4331"/>
              <a:gd name="T94" fmla="+- 0 13441 12682"/>
              <a:gd name="T95" fmla="*/ 13441 h 1963"/>
              <a:gd name="T96" fmla="+- 0 10129 7575"/>
              <a:gd name="T97" fmla="*/ T96 w 4331"/>
              <a:gd name="T98" fmla="+- 0 13001 12682"/>
              <a:gd name="T99" fmla="*/ 13001 h 1963"/>
              <a:gd name="T100" fmla="+- 0 9824 7575"/>
              <a:gd name="T101" fmla="*/ T100 w 4331"/>
              <a:gd name="T102" fmla="+- 0 12682 12682"/>
              <a:gd name="T103" fmla="*/ 12682 h 1963"/>
              <a:gd name="T104" fmla="+- 0 9100 7575"/>
              <a:gd name="T105" fmla="*/ T104 w 4331"/>
              <a:gd name="T106" fmla="+- 0 13441 12682"/>
              <a:gd name="T107" fmla="*/ 13441 h 1963"/>
              <a:gd name="T108" fmla="+- 0 8680 7575"/>
              <a:gd name="T109" fmla="*/ T108 w 4331"/>
              <a:gd name="T110" fmla="+- 0 13001 12682"/>
              <a:gd name="T111" fmla="*/ 13001 h 1963"/>
              <a:gd name="T112" fmla="+- 0 8376 7575"/>
              <a:gd name="T113" fmla="*/ T112 w 4331"/>
              <a:gd name="T114" fmla="+- 0 12682 12682"/>
              <a:gd name="T115" fmla="*/ 12682 h 1963"/>
              <a:gd name="T116" fmla="+- 0 7575 7575"/>
              <a:gd name="T117" fmla="*/ T116 w 4331"/>
              <a:gd name="T118" fmla="+- 0 13521 12682"/>
              <a:gd name="T119" fmla="*/ 13521 h 1963"/>
              <a:gd name="T120" fmla="+- 0 7727 7575"/>
              <a:gd name="T121" fmla="*/ T120 w 4331"/>
              <a:gd name="T122" fmla="+- 0 13680 12682"/>
              <a:gd name="T123" fmla="*/ 13680 h 1963"/>
              <a:gd name="T124" fmla="+- 0 8376 7575"/>
              <a:gd name="T125" fmla="*/ T124 w 4331"/>
              <a:gd name="T126" fmla="+- 0 13001 12682"/>
              <a:gd name="T127" fmla="*/ 13001 h 1963"/>
              <a:gd name="T128" fmla="+- 0 9100 7575"/>
              <a:gd name="T129" fmla="*/ T128 w 4331"/>
              <a:gd name="T130" fmla="+- 0 13760 12682"/>
              <a:gd name="T131" fmla="*/ 13760 h 1963"/>
              <a:gd name="T132" fmla="+- 0 9405 7575"/>
              <a:gd name="T133" fmla="*/ T132 w 4331"/>
              <a:gd name="T134" fmla="+- 0 13441 12682"/>
              <a:gd name="T135" fmla="*/ 13441 h 1963"/>
              <a:gd name="T136" fmla="+- 0 9824 7575"/>
              <a:gd name="T137" fmla="*/ T136 w 4331"/>
              <a:gd name="T138" fmla="+- 0 13001 12682"/>
              <a:gd name="T139" fmla="*/ 13001 h 1963"/>
              <a:gd name="T140" fmla="+- 0 10548 7575"/>
              <a:gd name="T141" fmla="*/ T140 w 4331"/>
              <a:gd name="T142" fmla="+- 0 13760 12682"/>
              <a:gd name="T143" fmla="*/ 13760 h 1963"/>
              <a:gd name="T144" fmla="+- 0 10853 7575"/>
              <a:gd name="T145" fmla="*/ T144 w 4331"/>
              <a:gd name="T146" fmla="+- 0 13441 12682"/>
              <a:gd name="T147" fmla="*/ 13441 h 1963"/>
              <a:gd name="T148" fmla="+- 0 11272 7575"/>
              <a:gd name="T149" fmla="*/ T148 w 4331"/>
              <a:gd name="T150" fmla="+- 0 13001 12682"/>
              <a:gd name="T151" fmla="*/ 13001 h 1963"/>
              <a:gd name="T152" fmla="+- 0 11905 7575"/>
              <a:gd name="T153" fmla="*/ T152 w 4331"/>
              <a:gd name="T154" fmla="+- 0 13665 12682"/>
              <a:gd name="T155" fmla="*/ 13665 h 1963"/>
              <a:gd name="T156" fmla="+- 0 11905 7575"/>
              <a:gd name="T157" fmla="*/ T156 w 4331"/>
              <a:gd name="T158" fmla="+- 0 13345 12682"/>
              <a:gd name="T159" fmla="*/ 13345 h 196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4331" h="1963">
                <a:moveTo>
                  <a:pt x="4330" y="1547"/>
                </a:moveTo>
                <a:lnTo>
                  <a:pt x="4002" y="1203"/>
                </a:lnTo>
                <a:lnTo>
                  <a:pt x="3697" y="884"/>
                </a:lnTo>
                <a:lnTo>
                  <a:pt x="2973" y="1643"/>
                </a:lnTo>
                <a:lnTo>
                  <a:pt x="2554" y="1203"/>
                </a:lnTo>
                <a:lnTo>
                  <a:pt x="2249" y="884"/>
                </a:lnTo>
                <a:lnTo>
                  <a:pt x="1525" y="1643"/>
                </a:lnTo>
                <a:lnTo>
                  <a:pt x="1105" y="1203"/>
                </a:lnTo>
                <a:lnTo>
                  <a:pt x="801" y="884"/>
                </a:lnTo>
                <a:lnTo>
                  <a:pt x="0" y="1722"/>
                </a:lnTo>
                <a:lnTo>
                  <a:pt x="152" y="1882"/>
                </a:lnTo>
                <a:lnTo>
                  <a:pt x="801" y="1203"/>
                </a:lnTo>
                <a:lnTo>
                  <a:pt x="1525" y="1962"/>
                </a:lnTo>
                <a:lnTo>
                  <a:pt x="1830" y="1643"/>
                </a:lnTo>
                <a:lnTo>
                  <a:pt x="2249" y="1203"/>
                </a:lnTo>
                <a:lnTo>
                  <a:pt x="2973" y="1962"/>
                </a:lnTo>
                <a:lnTo>
                  <a:pt x="3278" y="1643"/>
                </a:lnTo>
                <a:lnTo>
                  <a:pt x="3697" y="1203"/>
                </a:lnTo>
                <a:lnTo>
                  <a:pt x="4330" y="1867"/>
                </a:lnTo>
                <a:lnTo>
                  <a:pt x="4330" y="1547"/>
                </a:lnTo>
                <a:moveTo>
                  <a:pt x="4330" y="663"/>
                </a:moveTo>
                <a:lnTo>
                  <a:pt x="4002" y="319"/>
                </a:lnTo>
                <a:lnTo>
                  <a:pt x="3697" y="0"/>
                </a:lnTo>
                <a:lnTo>
                  <a:pt x="2973" y="759"/>
                </a:lnTo>
                <a:lnTo>
                  <a:pt x="2554" y="319"/>
                </a:lnTo>
                <a:lnTo>
                  <a:pt x="2249" y="0"/>
                </a:lnTo>
                <a:lnTo>
                  <a:pt x="1525" y="759"/>
                </a:lnTo>
                <a:lnTo>
                  <a:pt x="1105" y="319"/>
                </a:lnTo>
                <a:lnTo>
                  <a:pt x="801" y="0"/>
                </a:lnTo>
                <a:lnTo>
                  <a:pt x="0" y="839"/>
                </a:lnTo>
                <a:lnTo>
                  <a:pt x="152" y="998"/>
                </a:lnTo>
                <a:lnTo>
                  <a:pt x="801" y="319"/>
                </a:lnTo>
                <a:lnTo>
                  <a:pt x="1525" y="1078"/>
                </a:lnTo>
                <a:lnTo>
                  <a:pt x="1830" y="759"/>
                </a:lnTo>
                <a:lnTo>
                  <a:pt x="2249" y="319"/>
                </a:lnTo>
                <a:lnTo>
                  <a:pt x="2973" y="1078"/>
                </a:lnTo>
                <a:lnTo>
                  <a:pt x="3278" y="759"/>
                </a:lnTo>
                <a:lnTo>
                  <a:pt x="3697" y="319"/>
                </a:lnTo>
                <a:lnTo>
                  <a:pt x="4330" y="983"/>
                </a:lnTo>
                <a:lnTo>
                  <a:pt x="4330" y="663"/>
                </a:lnTo>
              </a:path>
            </a:pathLst>
          </a:custGeom>
          <a:solidFill>
            <a:srgbClr val="CDDB00"/>
          </a:solidFill>
          <a:ln>
            <a:noFill/>
          </a:ln>
        </p:spPr>
        <p:txBody>
          <a:bodyPr rot="0" vert="horz" wrap="square" lIns="91440" tIns="45720" rIns="91440" bIns="45720" anchor="t" anchorCtr="0" upright="1">
            <a:noAutofit/>
          </a:bodyPr>
          <a:lstStyle/>
          <a:p>
            <a:endParaRPr lang="en-GB" dirty="0"/>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077" y="286376"/>
            <a:ext cx="3308762" cy="1012352"/>
          </a:xfrm>
          <a:prstGeom prst="rect">
            <a:avLst/>
          </a:prstGeom>
        </p:spPr>
      </p:pic>
    </p:spTree>
    <p:extLst>
      <p:ext uri="{BB962C8B-B14F-4D97-AF65-F5344CB8AC3E}">
        <p14:creationId xmlns:p14="http://schemas.microsoft.com/office/powerpoint/2010/main" val="1440636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4061112"/>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What if I have no offers? (UCAS EXTRA)</a:t>
            </a:r>
          </a:p>
          <a:p>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If you receive no offers, you can still be considered through </a:t>
            </a:r>
            <a:r>
              <a:rPr lang="en-US" b="1" dirty="0">
                <a:solidFill>
                  <a:srgbClr val="082A75"/>
                </a:solidFill>
                <a:latin typeface="Arial" panose="020B0604020202020204" pitchFamily="34" charset="0"/>
                <a:ea typeface="MS Mincho" panose="02020609040205080304" pitchFamily="49" charset="-128"/>
                <a:cs typeface="Arial" panose="020B0604020202020204" pitchFamily="34" charset="0"/>
              </a:rPr>
              <a:t>UCAS Extra</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This service opens in February and UCAS will contact you to let you know you are eligible for Extra. </a:t>
            </a:r>
          </a:p>
          <a:p>
            <a:pPr marL="342900" indent="-342900">
              <a:lnSpc>
                <a:spcPct val="115000"/>
              </a:lnSpc>
              <a:spcAft>
                <a:spcPts val="0"/>
              </a:spcAft>
              <a:buAutoNum type="arabicPeriod"/>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Find a course you want to apply for</a:t>
            </a:r>
          </a:p>
          <a:p>
            <a:pPr marL="342900" indent="-342900">
              <a:lnSpc>
                <a:spcPct val="115000"/>
              </a:lnSpc>
              <a:spcAft>
                <a:spcPts val="0"/>
              </a:spcAft>
              <a:buAutoNum type="arabicPeriod"/>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Apply for the course through UCAS Extra</a:t>
            </a:r>
          </a:p>
          <a:p>
            <a:pPr marL="342900" indent="-342900">
              <a:lnSpc>
                <a:spcPct val="115000"/>
              </a:lnSpc>
              <a:spcAft>
                <a:spcPts val="0"/>
              </a:spcAft>
              <a:buAutoNum type="arabicPeriod"/>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The university will consider your application. If you have not heard from them in 21 days, you can continue to wait or make an alternative choice through UCAS Extra.</a:t>
            </a:r>
          </a:p>
          <a:p>
            <a:pPr marL="342900" indent="-342900">
              <a:lnSpc>
                <a:spcPct val="115000"/>
              </a:lnSpc>
              <a:spcAft>
                <a:spcPts val="0"/>
              </a:spcAft>
              <a:buAutoNum type="arabicPeriod"/>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If you receive an offer then subject to you meeting the conditions, you are in!</a:t>
            </a:r>
          </a:p>
          <a:p>
            <a:pPr marL="285750" indent="-285750">
              <a:lnSpc>
                <a:spcPct val="115000"/>
              </a:lnSpc>
              <a:spcAft>
                <a:spcPts val="0"/>
              </a:spcAft>
              <a:buFont typeface="Arial" panose="020B0604020202020204" pitchFamily="34" charset="0"/>
              <a:buChar char="•"/>
            </a:pPr>
            <a:endParaRPr lang="en-GB" sz="2000"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27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4662815"/>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What if my grades are lower than my firm and insurance choice university?</a:t>
            </a:r>
          </a:p>
          <a:p>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If this is the case for you, you can use clearing from results day (18</a:t>
            </a:r>
            <a:r>
              <a:rPr lang="en-US" baseline="30000" dirty="0">
                <a:solidFill>
                  <a:srgbClr val="082A75"/>
                </a:solidFill>
                <a:latin typeface="Arial" panose="020B0604020202020204" pitchFamily="34" charset="0"/>
                <a:ea typeface="MS Mincho" panose="02020609040205080304" pitchFamily="49" charset="-128"/>
                <a:cs typeface="Arial" panose="020B0604020202020204" pitchFamily="34" charset="0"/>
              </a:rPr>
              <a:t>th</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August 2022)</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 will know you are in clearing as your applicant status on the UCAS hub will change to reflect this.</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UCAS will try and match you to courses that you might be interested in based on the results you have received.</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 can then indicate which ones you are interested in and if they still have places you can speak to them on the telephone.</a:t>
            </a:r>
          </a:p>
          <a:p>
            <a:pPr>
              <a:lnSpc>
                <a:spcPct val="115000"/>
              </a:lnSpc>
              <a:spcAft>
                <a:spcPts val="0"/>
              </a:spcAft>
            </a:pPr>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a:lnSpc>
                <a:spcPct val="115000"/>
              </a:lnSpc>
              <a:spcAft>
                <a:spcPts val="0"/>
              </a:spcAft>
            </a:pPr>
            <a:r>
              <a:rPr lang="en-US" b="1" dirty="0">
                <a:solidFill>
                  <a:srgbClr val="082A75"/>
                </a:solidFill>
                <a:latin typeface="Arial" panose="020B0604020202020204" pitchFamily="34" charset="0"/>
                <a:ea typeface="MS Mincho" panose="02020609040205080304" pitchFamily="49" charset="-128"/>
                <a:cs typeface="Arial" panose="020B0604020202020204" pitchFamily="34" charset="0"/>
              </a:rPr>
              <a:t>If your results do not turn out as you planned stay into school on A level results day and speak to us as we will be here waiting to help you.</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50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31E43"/>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302C449-FD2F-4ADB-B25C-CCB88D6CB7C8}"/>
              </a:ext>
            </a:extLst>
          </p:cNvPr>
          <p:cNvSpPr txBox="1">
            <a:spLocks/>
          </p:cNvSpPr>
          <p:nvPr/>
        </p:nvSpPr>
        <p:spPr>
          <a:xfrm>
            <a:off x="1" y="5586153"/>
            <a:ext cx="12192000" cy="7669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1800"/>
              </a:spcAft>
            </a:pPr>
            <a:r>
              <a:rPr lang="en-GB" sz="4000" b="1" dirty="0">
                <a:solidFill>
                  <a:srgbClr val="CDDB00"/>
                </a:solidFill>
                <a:latin typeface="Arial" panose="020B0604020202020204" pitchFamily="34" charset="0"/>
                <a:cs typeface="Arial" panose="020B0604020202020204" pitchFamily="34" charset="0"/>
              </a:rPr>
              <a:t>Empowering lives through learning</a:t>
            </a:r>
            <a:endParaRPr lang="en-GB" sz="4000" dirty="0">
              <a:solidFill>
                <a:srgbClr val="CDDB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923" y="1812561"/>
            <a:ext cx="8774409" cy="2684625"/>
          </a:xfrm>
          <a:prstGeom prst="rect">
            <a:avLst/>
          </a:prstGeom>
        </p:spPr>
      </p:pic>
    </p:spTree>
    <p:extLst>
      <p:ext uri="{BB962C8B-B14F-4D97-AF65-F5344CB8AC3E}">
        <p14:creationId xmlns:p14="http://schemas.microsoft.com/office/powerpoint/2010/main" val="74287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31E43"/>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025EBAF-6B7A-4C4E-8FC5-34DBC6792B26}"/>
              </a:ext>
            </a:extLst>
          </p:cNvPr>
          <p:cNvSpPr>
            <a:spLocks/>
          </p:cNvSpPr>
          <p:nvPr/>
        </p:nvSpPr>
        <p:spPr bwMode="auto">
          <a:xfrm>
            <a:off x="9441815" y="4834668"/>
            <a:ext cx="2750185" cy="1246505"/>
          </a:xfrm>
          <a:custGeom>
            <a:avLst/>
            <a:gdLst>
              <a:gd name="T0" fmla="+- 0 11905 7575"/>
              <a:gd name="T1" fmla="*/ T0 w 4331"/>
              <a:gd name="T2" fmla="+- 0 14229 12682"/>
              <a:gd name="T3" fmla="*/ 14229 h 1963"/>
              <a:gd name="T4" fmla="+- 0 11577 7575"/>
              <a:gd name="T5" fmla="*/ T4 w 4331"/>
              <a:gd name="T6" fmla="+- 0 13885 12682"/>
              <a:gd name="T7" fmla="*/ 13885 h 1963"/>
              <a:gd name="T8" fmla="+- 0 11272 7575"/>
              <a:gd name="T9" fmla="*/ T8 w 4331"/>
              <a:gd name="T10" fmla="+- 0 13566 12682"/>
              <a:gd name="T11" fmla="*/ 13566 h 1963"/>
              <a:gd name="T12" fmla="+- 0 10548 7575"/>
              <a:gd name="T13" fmla="*/ T12 w 4331"/>
              <a:gd name="T14" fmla="+- 0 14325 12682"/>
              <a:gd name="T15" fmla="*/ 14325 h 1963"/>
              <a:gd name="T16" fmla="+- 0 10129 7575"/>
              <a:gd name="T17" fmla="*/ T16 w 4331"/>
              <a:gd name="T18" fmla="+- 0 13885 12682"/>
              <a:gd name="T19" fmla="*/ 13885 h 1963"/>
              <a:gd name="T20" fmla="+- 0 9824 7575"/>
              <a:gd name="T21" fmla="*/ T20 w 4331"/>
              <a:gd name="T22" fmla="+- 0 13566 12682"/>
              <a:gd name="T23" fmla="*/ 13566 h 1963"/>
              <a:gd name="T24" fmla="+- 0 9100 7575"/>
              <a:gd name="T25" fmla="*/ T24 w 4331"/>
              <a:gd name="T26" fmla="+- 0 14325 12682"/>
              <a:gd name="T27" fmla="*/ 14325 h 1963"/>
              <a:gd name="T28" fmla="+- 0 8680 7575"/>
              <a:gd name="T29" fmla="*/ T28 w 4331"/>
              <a:gd name="T30" fmla="+- 0 13885 12682"/>
              <a:gd name="T31" fmla="*/ 13885 h 1963"/>
              <a:gd name="T32" fmla="+- 0 8376 7575"/>
              <a:gd name="T33" fmla="*/ T32 w 4331"/>
              <a:gd name="T34" fmla="+- 0 13566 12682"/>
              <a:gd name="T35" fmla="*/ 13566 h 1963"/>
              <a:gd name="T36" fmla="+- 0 7575 7575"/>
              <a:gd name="T37" fmla="*/ T36 w 4331"/>
              <a:gd name="T38" fmla="+- 0 14404 12682"/>
              <a:gd name="T39" fmla="*/ 14404 h 1963"/>
              <a:gd name="T40" fmla="+- 0 7727 7575"/>
              <a:gd name="T41" fmla="*/ T40 w 4331"/>
              <a:gd name="T42" fmla="+- 0 14564 12682"/>
              <a:gd name="T43" fmla="*/ 14564 h 1963"/>
              <a:gd name="T44" fmla="+- 0 8376 7575"/>
              <a:gd name="T45" fmla="*/ T44 w 4331"/>
              <a:gd name="T46" fmla="+- 0 13885 12682"/>
              <a:gd name="T47" fmla="*/ 13885 h 1963"/>
              <a:gd name="T48" fmla="+- 0 9100 7575"/>
              <a:gd name="T49" fmla="*/ T48 w 4331"/>
              <a:gd name="T50" fmla="+- 0 14644 12682"/>
              <a:gd name="T51" fmla="*/ 14644 h 1963"/>
              <a:gd name="T52" fmla="+- 0 9405 7575"/>
              <a:gd name="T53" fmla="*/ T52 w 4331"/>
              <a:gd name="T54" fmla="+- 0 14325 12682"/>
              <a:gd name="T55" fmla="*/ 14325 h 1963"/>
              <a:gd name="T56" fmla="+- 0 9824 7575"/>
              <a:gd name="T57" fmla="*/ T56 w 4331"/>
              <a:gd name="T58" fmla="+- 0 13885 12682"/>
              <a:gd name="T59" fmla="*/ 13885 h 1963"/>
              <a:gd name="T60" fmla="+- 0 10548 7575"/>
              <a:gd name="T61" fmla="*/ T60 w 4331"/>
              <a:gd name="T62" fmla="+- 0 14644 12682"/>
              <a:gd name="T63" fmla="*/ 14644 h 1963"/>
              <a:gd name="T64" fmla="+- 0 10853 7575"/>
              <a:gd name="T65" fmla="*/ T64 w 4331"/>
              <a:gd name="T66" fmla="+- 0 14325 12682"/>
              <a:gd name="T67" fmla="*/ 14325 h 1963"/>
              <a:gd name="T68" fmla="+- 0 11272 7575"/>
              <a:gd name="T69" fmla="*/ T68 w 4331"/>
              <a:gd name="T70" fmla="+- 0 13885 12682"/>
              <a:gd name="T71" fmla="*/ 13885 h 1963"/>
              <a:gd name="T72" fmla="+- 0 11905 7575"/>
              <a:gd name="T73" fmla="*/ T72 w 4331"/>
              <a:gd name="T74" fmla="+- 0 14549 12682"/>
              <a:gd name="T75" fmla="*/ 14549 h 1963"/>
              <a:gd name="T76" fmla="+- 0 11905 7575"/>
              <a:gd name="T77" fmla="*/ T76 w 4331"/>
              <a:gd name="T78" fmla="+- 0 14229 12682"/>
              <a:gd name="T79" fmla="*/ 14229 h 1963"/>
              <a:gd name="T80" fmla="+- 0 11905 7575"/>
              <a:gd name="T81" fmla="*/ T80 w 4331"/>
              <a:gd name="T82" fmla="+- 0 13345 12682"/>
              <a:gd name="T83" fmla="*/ 13345 h 1963"/>
              <a:gd name="T84" fmla="+- 0 11577 7575"/>
              <a:gd name="T85" fmla="*/ T84 w 4331"/>
              <a:gd name="T86" fmla="+- 0 13001 12682"/>
              <a:gd name="T87" fmla="*/ 13001 h 1963"/>
              <a:gd name="T88" fmla="+- 0 11272 7575"/>
              <a:gd name="T89" fmla="*/ T88 w 4331"/>
              <a:gd name="T90" fmla="+- 0 12682 12682"/>
              <a:gd name="T91" fmla="*/ 12682 h 1963"/>
              <a:gd name="T92" fmla="+- 0 10548 7575"/>
              <a:gd name="T93" fmla="*/ T92 w 4331"/>
              <a:gd name="T94" fmla="+- 0 13441 12682"/>
              <a:gd name="T95" fmla="*/ 13441 h 1963"/>
              <a:gd name="T96" fmla="+- 0 10129 7575"/>
              <a:gd name="T97" fmla="*/ T96 w 4331"/>
              <a:gd name="T98" fmla="+- 0 13001 12682"/>
              <a:gd name="T99" fmla="*/ 13001 h 1963"/>
              <a:gd name="T100" fmla="+- 0 9824 7575"/>
              <a:gd name="T101" fmla="*/ T100 w 4331"/>
              <a:gd name="T102" fmla="+- 0 12682 12682"/>
              <a:gd name="T103" fmla="*/ 12682 h 1963"/>
              <a:gd name="T104" fmla="+- 0 9100 7575"/>
              <a:gd name="T105" fmla="*/ T104 w 4331"/>
              <a:gd name="T106" fmla="+- 0 13441 12682"/>
              <a:gd name="T107" fmla="*/ 13441 h 1963"/>
              <a:gd name="T108" fmla="+- 0 8680 7575"/>
              <a:gd name="T109" fmla="*/ T108 w 4331"/>
              <a:gd name="T110" fmla="+- 0 13001 12682"/>
              <a:gd name="T111" fmla="*/ 13001 h 1963"/>
              <a:gd name="T112" fmla="+- 0 8376 7575"/>
              <a:gd name="T113" fmla="*/ T112 w 4331"/>
              <a:gd name="T114" fmla="+- 0 12682 12682"/>
              <a:gd name="T115" fmla="*/ 12682 h 1963"/>
              <a:gd name="T116" fmla="+- 0 7575 7575"/>
              <a:gd name="T117" fmla="*/ T116 w 4331"/>
              <a:gd name="T118" fmla="+- 0 13521 12682"/>
              <a:gd name="T119" fmla="*/ 13521 h 1963"/>
              <a:gd name="T120" fmla="+- 0 7727 7575"/>
              <a:gd name="T121" fmla="*/ T120 w 4331"/>
              <a:gd name="T122" fmla="+- 0 13680 12682"/>
              <a:gd name="T123" fmla="*/ 13680 h 1963"/>
              <a:gd name="T124" fmla="+- 0 8376 7575"/>
              <a:gd name="T125" fmla="*/ T124 w 4331"/>
              <a:gd name="T126" fmla="+- 0 13001 12682"/>
              <a:gd name="T127" fmla="*/ 13001 h 1963"/>
              <a:gd name="T128" fmla="+- 0 9100 7575"/>
              <a:gd name="T129" fmla="*/ T128 w 4331"/>
              <a:gd name="T130" fmla="+- 0 13760 12682"/>
              <a:gd name="T131" fmla="*/ 13760 h 1963"/>
              <a:gd name="T132" fmla="+- 0 9405 7575"/>
              <a:gd name="T133" fmla="*/ T132 w 4331"/>
              <a:gd name="T134" fmla="+- 0 13441 12682"/>
              <a:gd name="T135" fmla="*/ 13441 h 1963"/>
              <a:gd name="T136" fmla="+- 0 9824 7575"/>
              <a:gd name="T137" fmla="*/ T136 w 4331"/>
              <a:gd name="T138" fmla="+- 0 13001 12682"/>
              <a:gd name="T139" fmla="*/ 13001 h 1963"/>
              <a:gd name="T140" fmla="+- 0 10548 7575"/>
              <a:gd name="T141" fmla="*/ T140 w 4331"/>
              <a:gd name="T142" fmla="+- 0 13760 12682"/>
              <a:gd name="T143" fmla="*/ 13760 h 1963"/>
              <a:gd name="T144" fmla="+- 0 10853 7575"/>
              <a:gd name="T145" fmla="*/ T144 w 4331"/>
              <a:gd name="T146" fmla="+- 0 13441 12682"/>
              <a:gd name="T147" fmla="*/ 13441 h 1963"/>
              <a:gd name="T148" fmla="+- 0 11272 7575"/>
              <a:gd name="T149" fmla="*/ T148 w 4331"/>
              <a:gd name="T150" fmla="+- 0 13001 12682"/>
              <a:gd name="T151" fmla="*/ 13001 h 1963"/>
              <a:gd name="T152" fmla="+- 0 11905 7575"/>
              <a:gd name="T153" fmla="*/ T152 w 4331"/>
              <a:gd name="T154" fmla="+- 0 13665 12682"/>
              <a:gd name="T155" fmla="*/ 13665 h 1963"/>
              <a:gd name="T156" fmla="+- 0 11905 7575"/>
              <a:gd name="T157" fmla="*/ T156 w 4331"/>
              <a:gd name="T158" fmla="+- 0 13345 12682"/>
              <a:gd name="T159" fmla="*/ 13345 h 196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4331" h="1963">
                <a:moveTo>
                  <a:pt x="4330" y="1547"/>
                </a:moveTo>
                <a:lnTo>
                  <a:pt x="4002" y="1203"/>
                </a:lnTo>
                <a:lnTo>
                  <a:pt x="3697" y="884"/>
                </a:lnTo>
                <a:lnTo>
                  <a:pt x="2973" y="1643"/>
                </a:lnTo>
                <a:lnTo>
                  <a:pt x="2554" y="1203"/>
                </a:lnTo>
                <a:lnTo>
                  <a:pt x="2249" y="884"/>
                </a:lnTo>
                <a:lnTo>
                  <a:pt x="1525" y="1643"/>
                </a:lnTo>
                <a:lnTo>
                  <a:pt x="1105" y="1203"/>
                </a:lnTo>
                <a:lnTo>
                  <a:pt x="801" y="884"/>
                </a:lnTo>
                <a:lnTo>
                  <a:pt x="0" y="1722"/>
                </a:lnTo>
                <a:lnTo>
                  <a:pt x="152" y="1882"/>
                </a:lnTo>
                <a:lnTo>
                  <a:pt x="801" y="1203"/>
                </a:lnTo>
                <a:lnTo>
                  <a:pt x="1525" y="1962"/>
                </a:lnTo>
                <a:lnTo>
                  <a:pt x="1830" y="1643"/>
                </a:lnTo>
                <a:lnTo>
                  <a:pt x="2249" y="1203"/>
                </a:lnTo>
                <a:lnTo>
                  <a:pt x="2973" y="1962"/>
                </a:lnTo>
                <a:lnTo>
                  <a:pt x="3278" y="1643"/>
                </a:lnTo>
                <a:lnTo>
                  <a:pt x="3697" y="1203"/>
                </a:lnTo>
                <a:lnTo>
                  <a:pt x="4330" y="1867"/>
                </a:lnTo>
                <a:lnTo>
                  <a:pt x="4330" y="1547"/>
                </a:lnTo>
                <a:moveTo>
                  <a:pt x="4330" y="663"/>
                </a:moveTo>
                <a:lnTo>
                  <a:pt x="4002" y="319"/>
                </a:lnTo>
                <a:lnTo>
                  <a:pt x="3697" y="0"/>
                </a:lnTo>
                <a:lnTo>
                  <a:pt x="2973" y="759"/>
                </a:lnTo>
                <a:lnTo>
                  <a:pt x="2554" y="319"/>
                </a:lnTo>
                <a:lnTo>
                  <a:pt x="2249" y="0"/>
                </a:lnTo>
                <a:lnTo>
                  <a:pt x="1525" y="759"/>
                </a:lnTo>
                <a:lnTo>
                  <a:pt x="1105" y="319"/>
                </a:lnTo>
                <a:lnTo>
                  <a:pt x="801" y="0"/>
                </a:lnTo>
                <a:lnTo>
                  <a:pt x="0" y="839"/>
                </a:lnTo>
                <a:lnTo>
                  <a:pt x="152" y="998"/>
                </a:lnTo>
                <a:lnTo>
                  <a:pt x="801" y="319"/>
                </a:lnTo>
                <a:lnTo>
                  <a:pt x="1525" y="1078"/>
                </a:lnTo>
                <a:lnTo>
                  <a:pt x="1830" y="759"/>
                </a:lnTo>
                <a:lnTo>
                  <a:pt x="2249" y="319"/>
                </a:lnTo>
                <a:lnTo>
                  <a:pt x="2973" y="1078"/>
                </a:lnTo>
                <a:lnTo>
                  <a:pt x="3278" y="759"/>
                </a:lnTo>
                <a:lnTo>
                  <a:pt x="3697" y="319"/>
                </a:lnTo>
                <a:lnTo>
                  <a:pt x="4330" y="983"/>
                </a:lnTo>
                <a:lnTo>
                  <a:pt x="4330" y="663"/>
                </a:lnTo>
              </a:path>
            </a:pathLst>
          </a:custGeom>
          <a:solidFill>
            <a:srgbClr val="CDDB00"/>
          </a:solidFill>
          <a:ln>
            <a:noFill/>
          </a:ln>
        </p:spPr>
        <p:txBody>
          <a:bodyPr rot="0" vert="horz" wrap="square" lIns="91440" tIns="45720" rIns="91440" bIns="45720" anchor="t" anchorCtr="0" upright="1">
            <a:noAutofit/>
          </a:bodyPr>
          <a:lstStyle/>
          <a:p>
            <a:endParaRPr lang="en-GB" dirty="0"/>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077" y="286376"/>
            <a:ext cx="3308762" cy="1012352"/>
          </a:xfrm>
          <a:prstGeom prst="rect">
            <a:avLst/>
          </a:prstGeom>
        </p:spPr>
      </p:pic>
      <p:pic>
        <p:nvPicPr>
          <p:cNvPr id="8" name="Picture 7" descr="What happens at a graduation ceremony?">
            <a:extLst>
              <a:ext uri="{FF2B5EF4-FFF2-40B4-BE49-F238E27FC236}">
                <a16:creationId xmlns:a16="http://schemas.microsoft.com/office/drawing/2014/main" id="{3DEAE07E-788F-4730-807B-632879A2DB5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01949" y="228180"/>
            <a:ext cx="5936974" cy="3352802"/>
          </a:xfrm>
          <a:prstGeom prst="rect">
            <a:avLst/>
          </a:prstGeom>
          <a:noFill/>
          <a:ln>
            <a:noFill/>
          </a:ln>
        </p:spPr>
      </p:pic>
      <p:sp>
        <p:nvSpPr>
          <p:cNvPr id="10" name="Content Placeholder 2">
            <a:extLst>
              <a:ext uri="{FF2B5EF4-FFF2-40B4-BE49-F238E27FC236}">
                <a16:creationId xmlns:a16="http://schemas.microsoft.com/office/drawing/2014/main" id="{569C79E8-A363-4FA2-A99E-95510D9DFEC3}"/>
              </a:ext>
            </a:extLst>
          </p:cNvPr>
          <p:cNvSpPr txBox="1">
            <a:spLocks/>
          </p:cNvSpPr>
          <p:nvPr/>
        </p:nvSpPr>
        <p:spPr>
          <a:xfrm>
            <a:off x="673630" y="2504661"/>
            <a:ext cx="6681325" cy="3198052"/>
          </a:xfrm>
          <a:prstGeom prst="rect">
            <a:avLst/>
          </a:prstGeom>
        </p:spPr>
        <p:txBody>
          <a:bodyPr vert="horz" lIns="91440" tIns="45720" rIns="91440" bIns="45720" rtlCol="0" anchor="t">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50000"/>
              </a:lnSpc>
              <a:buFont typeface="Arial" panose="020B0604020202020204" pitchFamily="34" charset="0"/>
              <a:buChar char="•"/>
            </a:pPr>
            <a:r>
              <a:rPr lang="en-GB" sz="2800" dirty="0">
                <a:solidFill>
                  <a:srgbClr val="00A6CE"/>
                </a:solidFill>
                <a:latin typeface="Arial"/>
                <a:ea typeface="+mn-lt"/>
                <a:cs typeface="Calibri"/>
              </a:rPr>
              <a:t>Offers/Rejections</a:t>
            </a:r>
          </a:p>
          <a:p>
            <a:pPr marL="457200" indent="-457200" algn="l">
              <a:lnSpc>
                <a:spcPct val="150000"/>
              </a:lnSpc>
              <a:buFont typeface="Arial" panose="020B0604020202020204" pitchFamily="34" charset="0"/>
              <a:buChar char="•"/>
            </a:pPr>
            <a:r>
              <a:rPr lang="en-GB" sz="2800" dirty="0">
                <a:solidFill>
                  <a:srgbClr val="00A6CE"/>
                </a:solidFill>
                <a:latin typeface="Arial"/>
                <a:ea typeface="+mn-lt"/>
                <a:cs typeface="Calibri"/>
              </a:rPr>
              <a:t>Accommodation decisions</a:t>
            </a:r>
          </a:p>
          <a:p>
            <a:pPr marL="457200" indent="-457200" algn="l">
              <a:lnSpc>
                <a:spcPct val="150000"/>
              </a:lnSpc>
              <a:buFont typeface="Arial" panose="020B0604020202020204" pitchFamily="34" charset="0"/>
              <a:buChar char="•"/>
            </a:pPr>
            <a:r>
              <a:rPr lang="en-GB" sz="2800" dirty="0">
                <a:solidFill>
                  <a:srgbClr val="00A6CE"/>
                </a:solidFill>
                <a:latin typeface="Arial"/>
                <a:ea typeface="+mn-lt"/>
                <a:cs typeface="Calibri"/>
              </a:rPr>
              <a:t>Student finance</a:t>
            </a:r>
          </a:p>
          <a:p>
            <a:pPr marL="457200" indent="-457200" algn="l">
              <a:lnSpc>
                <a:spcPct val="150000"/>
              </a:lnSpc>
              <a:buFont typeface="Arial" panose="020B0604020202020204" pitchFamily="34" charset="0"/>
              <a:buChar char="•"/>
            </a:pPr>
            <a:r>
              <a:rPr lang="en-GB" sz="2800" dirty="0">
                <a:solidFill>
                  <a:srgbClr val="00A6CE"/>
                </a:solidFill>
                <a:latin typeface="Arial"/>
                <a:ea typeface="+mn-lt"/>
                <a:cs typeface="Calibri"/>
              </a:rPr>
              <a:t>What if I have no offers? UCAS Extra/Clearing</a:t>
            </a:r>
            <a:endParaRPr lang="en-GB" sz="2800" dirty="0">
              <a:solidFill>
                <a:srgbClr val="00A6CE"/>
              </a:solidFill>
              <a:latin typeface="Arial"/>
              <a:ea typeface="+mn-lt"/>
              <a:cs typeface="+mn-lt"/>
            </a:endParaRPr>
          </a:p>
          <a:p>
            <a:pPr algn="l"/>
            <a:endParaRPr lang="en-GB" sz="2000" dirty="0">
              <a:solidFill>
                <a:srgbClr val="00A6CE"/>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0A6CE"/>
              </a:solidFill>
              <a:latin typeface="Arial"/>
              <a:cs typeface="Arial"/>
            </a:endParaRPr>
          </a:p>
        </p:txBody>
      </p:sp>
    </p:spTree>
    <p:extLst>
      <p:ext uri="{BB962C8B-B14F-4D97-AF65-F5344CB8AC3E}">
        <p14:creationId xmlns:p14="http://schemas.microsoft.com/office/powerpoint/2010/main" val="155982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2391424"/>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Offers and Rejections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 can use UCAS Track to track the five courses that you applied to.</a:t>
            </a:r>
          </a:p>
          <a:p>
            <a:pPr marL="285750" indent="-285750">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 would have been given a link to this on the receipt email from UCAS – when they received your full application. </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Any updates to your UCAS status will be explained in detail on Track, and you should monitor this daily.</a:t>
            </a: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500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47725" y="632854"/>
            <a:ext cx="5705375" cy="4688370"/>
          </a:xfrm>
          <a:prstGeom prst="rect">
            <a:avLst/>
          </a:prstGeom>
        </p:spPr>
        <p:txBody>
          <a:bodyPr vert="horz" lIns="91440" tIns="45720" rIns="91440" bIns="45720" rtlCol="0" anchor="t">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marL="342900" lvl="0" indent="-342900" algn="l">
              <a:buFont typeface="Arial" panose="020B0604020202020204" pitchFamily="34" charset="0"/>
              <a:buChar char="•"/>
            </a:pPr>
            <a:r>
              <a:rPr lang="en-US" b="1" dirty="0">
                <a:solidFill>
                  <a:srgbClr val="031E43"/>
                </a:solidFill>
              </a:rPr>
              <a:t>Conditional Offer</a:t>
            </a:r>
            <a:r>
              <a:rPr lang="en-US" dirty="0">
                <a:solidFill>
                  <a:srgbClr val="031E43"/>
                </a:solidFill>
              </a:rPr>
              <a:t> - as the name suggests, your offer is subject to specific conditions. These will be specific grades that the university requires or a specific total point score (from the tariff points - guide opposite)</a:t>
            </a:r>
            <a:endParaRPr lang="en-GB" dirty="0">
              <a:solidFill>
                <a:srgbClr val="031E43"/>
              </a:solidFill>
            </a:endParaRPr>
          </a:p>
          <a:p>
            <a:pPr marL="342900" lvl="0" indent="-342900" algn="l">
              <a:buFont typeface="Arial" panose="020B0604020202020204" pitchFamily="34" charset="0"/>
              <a:buChar char="•"/>
            </a:pPr>
            <a:r>
              <a:rPr lang="en-US" b="1" dirty="0">
                <a:solidFill>
                  <a:srgbClr val="031E43"/>
                </a:solidFill>
              </a:rPr>
              <a:t>Unconditional</a:t>
            </a:r>
            <a:r>
              <a:rPr lang="en-US" dirty="0">
                <a:solidFill>
                  <a:srgbClr val="031E43"/>
                </a:solidFill>
              </a:rPr>
              <a:t> – very unusual to receive one of these so do make sure to check the conditions of the unconditional offer. Often you can attend this university, regardless of your grades, but only if you choose them as your first choice. </a:t>
            </a:r>
            <a:r>
              <a:rPr lang="en-US" b="1" u="sng" dirty="0">
                <a:solidFill>
                  <a:srgbClr val="031E43"/>
                </a:solidFill>
              </a:rPr>
              <a:t>Please do read the small print.</a:t>
            </a:r>
            <a:r>
              <a:rPr lang="en-US" b="1" dirty="0">
                <a:solidFill>
                  <a:srgbClr val="031E43"/>
                </a:solidFill>
              </a:rPr>
              <a:t> </a:t>
            </a:r>
            <a:r>
              <a:rPr lang="en-US" dirty="0">
                <a:solidFill>
                  <a:srgbClr val="031E43"/>
                </a:solidFill>
              </a:rPr>
              <a:t>It is possible to have an unconditional as your insurance offer. You are then guaranteeing yourself a place at university.</a:t>
            </a:r>
            <a:endParaRPr lang="en-GB" dirty="0">
              <a:solidFill>
                <a:srgbClr val="031E43"/>
              </a:solidFill>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186431" y="1313225"/>
            <a:ext cx="9342783" cy="923330"/>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Offers and Rejections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0D731F20-1E29-4C1C-930E-10FF515891F3}"/>
              </a:ext>
            </a:extLst>
          </p:cNvPr>
          <p:cNvPicPr/>
          <p:nvPr/>
        </p:nvPicPr>
        <p:blipFill>
          <a:blip r:embed="rId3">
            <a:extLst>
              <a:ext uri="{28A0092B-C50C-407E-A947-70E740481C1C}">
                <a14:useLocalDpi xmlns:a14="http://schemas.microsoft.com/office/drawing/2010/main" val="0"/>
              </a:ext>
            </a:extLst>
          </a:blip>
          <a:stretch>
            <a:fillRect/>
          </a:stretch>
        </p:blipFill>
        <p:spPr>
          <a:xfrm>
            <a:off x="6096000" y="1878806"/>
            <a:ext cx="4848225" cy="3100388"/>
          </a:xfrm>
          <a:prstGeom prst="rect">
            <a:avLst/>
          </a:prstGeom>
        </p:spPr>
      </p:pic>
    </p:spTree>
    <p:extLst>
      <p:ext uri="{BB962C8B-B14F-4D97-AF65-F5344CB8AC3E}">
        <p14:creationId xmlns:p14="http://schemas.microsoft.com/office/powerpoint/2010/main" val="258788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3153171"/>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Once you have heard from all five universities…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This is the time when you can choose your top two. </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Your ‘</a:t>
            </a:r>
            <a:r>
              <a:rPr lang="en-US" i="1" dirty="0">
                <a:solidFill>
                  <a:srgbClr val="082A75"/>
                </a:solidFill>
                <a:latin typeface="Arial" panose="020B0604020202020204" pitchFamily="34" charset="0"/>
                <a:ea typeface="MS Mincho" panose="02020609040205080304" pitchFamily="49" charset="-128"/>
                <a:cs typeface="Arial" panose="020B0604020202020204" pitchFamily="34" charset="0"/>
              </a:rPr>
              <a:t>firm choice’</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and your ‘</a:t>
            </a:r>
            <a:r>
              <a:rPr lang="en-US" i="1" dirty="0">
                <a:solidFill>
                  <a:srgbClr val="082A75"/>
                </a:solidFill>
                <a:latin typeface="Arial" panose="020B0604020202020204" pitchFamily="34" charset="0"/>
                <a:ea typeface="MS Mincho" panose="02020609040205080304" pitchFamily="49" charset="-128"/>
                <a:cs typeface="Arial" panose="020B0604020202020204" pitchFamily="34" charset="0"/>
              </a:rPr>
              <a:t>insurance choice’</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are your top two universities. These are the universities that you are requesting to hold your place until results day. </a:t>
            </a:r>
            <a:r>
              <a:rPr lang="en-US" dirty="0">
                <a:solidFill>
                  <a:srgbClr val="FF0000"/>
                </a:solidFill>
                <a:latin typeface="Arial" panose="020B0604020202020204" pitchFamily="34" charset="0"/>
                <a:ea typeface="MS Mincho" panose="02020609040205080304" pitchFamily="49" charset="-128"/>
                <a:cs typeface="Arial" panose="020B0604020202020204" pitchFamily="34" charset="0"/>
              </a:rPr>
              <a:t> </a:t>
            </a:r>
            <a:r>
              <a:rPr lang="en-US" b="1" dirty="0">
                <a:solidFill>
                  <a:srgbClr val="FF0000"/>
                </a:solidFill>
                <a:latin typeface="Arial" panose="020B0604020202020204" pitchFamily="34" charset="0"/>
                <a:ea typeface="MS Mincho" panose="02020609040205080304" pitchFamily="49" charset="-128"/>
                <a:cs typeface="Arial" panose="020B0604020202020204" pitchFamily="34" charset="0"/>
              </a:rPr>
              <a:t>Make sure that ideally your insurance place has lower grades than your firm. </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Please ensure that you make these two choices before the deadlines shown on UCAS Track (9</a:t>
            </a:r>
            <a:r>
              <a:rPr lang="en-US" baseline="30000" dirty="0">
                <a:solidFill>
                  <a:srgbClr val="082A75"/>
                </a:solidFill>
                <a:latin typeface="Arial" panose="020B0604020202020204" pitchFamily="34" charset="0"/>
                <a:ea typeface="MS Mincho" panose="02020609040205080304" pitchFamily="49" charset="-128"/>
                <a:cs typeface="Arial" panose="020B0604020202020204" pitchFamily="34" charset="0"/>
              </a:rPr>
              <a:t>th</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June for most courses) otherwise you will lose out on all of your offers. </a:t>
            </a: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a:lnSpc>
                <a:spcPct val="115000"/>
              </a:lnSpc>
              <a:spcAft>
                <a:spcPts val="0"/>
              </a:spcAft>
            </a:pPr>
            <a:r>
              <a:rPr lang="en-US" b="1" dirty="0">
                <a:solidFill>
                  <a:srgbClr val="082A75"/>
                </a:solidFill>
                <a:latin typeface="Calibri" panose="020F0502020204030204" pitchFamily="34" charset="0"/>
                <a:ea typeface="MS Mincho" panose="02020609040205080304" pitchFamily="49" charset="-128"/>
                <a:cs typeface="Calibri" panose="020F0502020204030204" pitchFamily="34" charset="0"/>
              </a:rPr>
              <a:t> </a:t>
            </a:r>
            <a:endParaRPr lang="en-GB" b="1" dirty="0">
              <a:solidFill>
                <a:srgbClr val="082A75"/>
              </a:solidFill>
              <a:latin typeface="Calibri" panose="020F0502020204030204" pitchFamily="34"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2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2834622"/>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Choices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b="1" dirty="0">
                <a:solidFill>
                  <a:srgbClr val="FF0000"/>
                </a:solidFill>
                <a:latin typeface="Arial" panose="020B0604020202020204" pitchFamily="34" charset="0"/>
                <a:ea typeface="MS Mincho" panose="02020609040205080304" pitchFamily="49" charset="-128"/>
                <a:cs typeface="Arial" panose="020B0604020202020204" pitchFamily="34" charset="0"/>
              </a:rPr>
              <a:t>Firm choice – </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this is your first choice and should be the university that you would like to attend the most.</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a:lnSpc>
                <a:spcPct val="115000"/>
              </a:lnSpc>
              <a:spcAft>
                <a:spcPts val="0"/>
              </a:spcAft>
            </a:pPr>
            <a:r>
              <a:rPr lang="en-US" b="1" dirty="0">
                <a:solidFill>
                  <a:srgbClr val="082A75"/>
                </a:solidFill>
                <a:latin typeface="Arial" panose="020B0604020202020204" pitchFamily="34" charset="0"/>
                <a:ea typeface="MS Mincho" panose="02020609040205080304" pitchFamily="49" charset="-128"/>
                <a:cs typeface="Arial" panose="020B0604020202020204" pitchFamily="34" charset="0"/>
              </a:rPr>
              <a:t> </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b="1" dirty="0">
                <a:solidFill>
                  <a:srgbClr val="FF0000"/>
                </a:solidFill>
                <a:latin typeface="Arial" panose="020B0604020202020204" pitchFamily="34" charset="0"/>
                <a:ea typeface="MS Mincho" panose="02020609040205080304" pitchFamily="49" charset="-128"/>
                <a:cs typeface="Arial" panose="020B0604020202020204" pitchFamily="34" charset="0"/>
              </a:rPr>
              <a:t>Insurance choice – </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this is</a:t>
            </a:r>
            <a:r>
              <a:rPr lang="en-US" b="1" dirty="0">
                <a:solidFill>
                  <a:srgbClr val="082A75"/>
                </a:solidFill>
                <a:latin typeface="Arial" panose="020B0604020202020204" pitchFamily="34" charset="0"/>
                <a:ea typeface="MS Mincho" panose="02020609040205080304" pitchFamily="49" charset="-128"/>
                <a:cs typeface="Arial" panose="020B0604020202020204" pitchFamily="34" charset="0"/>
              </a:rPr>
              <a:t> </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your back-up. This needs to have a lower grade requirement than your firm choice, in case you do not achieve your predicted grades. You would still be happy to attend this option.</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1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E31DCCFC-DB7C-407C-9579-0F83AF3AE3BA}"/>
              </a:ext>
            </a:extLst>
          </p:cNvPr>
          <p:cNvSpPr/>
          <p:nvPr/>
        </p:nvSpPr>
        <p:spPr>
          <a:xfrm>
            <a:off x="203201" y="1536776"/>
            <a:ext cx="9342783" cy="1878976"/>
          </a:xfrm>
          <a:prstGeom prst="rect">
            <a:avLst/>
          </a:prstGeom>
        </p:spPr>
        <p:txBody>
          <a:bodyPr wrap="square">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Accommodation Decisions</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Calibri" panose="020F0502020204030204" pitchFamily="34" charset="0"/>
                <a:ea typeface="MS Mincho" panose="02020609040205080304" pitchFamily="49" charset="-128"/>
                <a:cs typeface="Calibri" panose="020F0502020204030204" pitchFamily="34" charset="0"/>
              </a:rPr>
              <a:t>Once you have confirmed your choice, accommodation information will be sent out sooner than you think. </a:t>
            </a:r>
            <a:r>
              <a:rPr lang="en-US" b="1" dirty="0">
                <a:solidFill>
                  <a:srgbClr val="082A75"/>
                </a:solidFill>
                <a:latin typeface="Calibri" panose="020F0502020204030204" pitchFamily="34" charset="0"/>
                <a:ea typeface="MS Mincho" panose="02020609040205080304" pitchFamily="49" charset="-128"/>
                <a:cs typeface="Calibri" panose="020F0502020204030204" pitchFamily="34" charset="0"/>
              </a:rPr>
              <a:t>Always</a:t>
            </a:r>
            <a:r>
              <a:rPr lang="en-US" dirty="0">
                <a:solidFill>
                  <a:srgbClr val="082A75"/>
                </a:solidFill>
                <a:latin typeface="Calibri" panose="020F0502020204030204" pitchFamily="34" charset="0"/>
                <a:ea typeface="MS Mincho" panose="02020609040205080304" pitchFamily="49" charset="-128"/>
                <a:cs typeface="Calibri" panose="020F0502020204030204" pitchFamily="34" charset="0"/>
              </a:rPr>
              <a:t> make sure you check your junk emails as information is often sent by an individual member of staff at a university, and may not be accepted into your inbox.</a:t>
            </a:r>
            <a:endParaRPr lang="en-GB" b="1" dirty="0">
              <a:solidFill>
                <a:srgbClr val="082A75"/>
              </a:solidFill>
              <a:latin typeface="Calibri" panose="020F0502020204030204" pitchFamily="34" charset="0"/>
              <a:ea typeface="MS Mincho" panose="02020609040205080304" pitchFamily="49" charset="-128"/>
              <a:cs typeface="Times New Roman" panose="02020603050405020304" pitchFamily="18"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79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31E43"/>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302C449-FD2F-4ADB-B25C-CCB88D6CB7C8}"/>
              </a:ext>
            </a:extLst>
          </p:cNvPr>
          <p:cNvSpPr txBox="1">
            <a:spLocks/>
          </p:cNvSpPr>
          <p:nvPr/>
        </p:nvSpPr>
        <p:spPr>
          <a:xfrm>
            <a:off x="1282890" y="2569197"/>
            <a:ext cx="10561241" cy="6693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1800"/>
              </a:spcAft>
            </a:pPr>
            <a:r>
              <a:rPr lang="en-GB" sz="4000" b="1" dirty="0">
                <a:solidFill>
                  <a:srgbClr val="00A6CE"/>
                </a:solidFill>
                <a:latin typeface="Arial" panose="020B0604020202020204" pitchFamily="34" charset="0"/>
                <a:cs typeface="Arial" panose="020B0604020202020204" pitchFamily="34" charset="0"/>
              </a:rPr>
              <a:t>Student Finance</a:t>
            </a:r>
            <a:endParaRPr lang="en-GB" sz="4000" dirty="0">
              <a:solidFill>
                <a:srgbClr val="00A6CE"/>
              </a:solidFill>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025EBAF-6B7A-4C4E-8FC5-34DBC6792B26}"/>
              </a:ext>
            </a:extLst>
          </p:cNvPr>
          <p:cNvSpPr>
            <a:spLocks/>
          </p:cNvSpPr>
          <p:nvPr/>
        </p:nvSpPr>
        <p:spPr bwMode="auto">
          <a:xfrm>
            <a:off x="9441815" y="4834668"/>
            <a:ext cx="2750185" cy="1246505"/>
          </a:xfrm>
          <a:custGeom>
            <a:avLst/>
            <a:gdLst>
              <a:gd name="T0" fmla="+- 0 11905 7575"/>
              <a:gd name="T1" fmla="*/ T0 w 4331"/>
              <a:gd name="T2" fmla="+- 0 14229 12682"/>
              <a:gd name="T3" fmla="*/ 14229 h 1963"/>
              <a:gd name="T4" fmla="+- 0 11577 7575"/>
              <a:gd name="T5" fmla="*/ T4 w 4331"/>
              <a:gd name="T6" fmla="+- 0 13885 12682"/>
              <a:gd name="T7" fmla="*/ 13885 h 1963"/>
              <a:gd name="T8" fmla="+- 0 11272 7575"/>
              <a:gd name="T9" fmla="*/ T8 w 4331"/>
              <a:gd name="T10" fmla="+- 0 13566 12682"/>
              <a:gd name="T11" fmla="*/ 13566 h 1963"/>
              <a:gd name="T12" fmla="+- 0 10548 7575"/>
              <a:gd name="T13" fmla="*/ T12 w 4331"/>
              <a:gd name="T14" fmla="+- 0 14325 12682"/>
              <a:gd name="T15" fmla="*/ 14325 h 1963"/>
              <a:gd name="T16" fmla="+- 0 10129 7575"/>
              <a:gd name="T17" fmla="*/ T16 w 4331"/>
              <a:gd name="T18" fmla="+- 0 13885 12682"/>
              <a:gd name="T19" fmla="*/ 13885 h 1963"/>
              <a:gd name="T20" fmla="+- 0 9824 7575"/>
              <a:gd name="T21" fmla="*/ T20 w 4331"/>
              <a:gd name="T22" fmla="+- 0 13566 12682"/>
              <a:gd name="T23" fmla="*/ 13566 h 1963"/>
              <a:gd name="T24" fmla="+- 0 9100 7575"/>
              <a:gd name="T25" fmla="*/ T24 w 4331"/>
              <a:gd name="T26" fmla="+- 0 14325 12682"/>
              <a:gd name="T27" fmla="*/ 14325 h 1963"/>
              <a:gd name="T28" fmla="+- 0 8680 7575"/>
              <a:gd name="T29" fmla="*/ T28 w 4331"/>
              <a:gd name="T30" fmla="+- 0 13885 12682"/>
              <a:gd name="T31" fmla="*/ 13885 h 1963"/>
              <a:gd name="T32" fmla="+- 0 8376 7575"/>
              <a:gd name="T33" fmla="*/ T32 w 4331"/>
              <a:gd name="T34" fmla="+- 0 13566 12682"/>
              <a:gd name="T35" fmla="*/ 13566 h 1963"/>
              <a:gd name="T36" fmla="+- 0 7575 7575"/>
              <a:gd name="T37" fmla="*/ T36 w 4331"/>
              <a:gd name="T38" fmla="+- 0 14404 12682"/>
              <a:gd name="T39" fmla="*/ 14404 h 1963"/>
              <a:gd name="T40" fmla="+- 0 7727 7575"/>
              <a:gd name="T41" fmla="*/ T40 w 4331"/>
              <a:gd name="T42" fmla="+- 0 14564 12682"/>
              <a:gd name="T43" fmla="*/ 14564 h 1963"/>
              <a:gd name="T44" fmla="+- 0 8376 7575"/>
              <a:gd name="T45" fmla="*/ T44 w 4331"/>
              <a:gd name="T46" fmla="+- 0 13885 12682"/>
              <a:gd name="T47" fmla="*/ 13885 h 1963"/>
              <a:gd name="T48" fmla="+- 0 9100 7575"/>
              <a:gd name="T49" fmla="*/ T48 w 4331"/>
              <a:gd name="T50" fmla="+- 0 14644 12682"/>
              <a:gd name="T51" fmla="*/ 14644 h 1963"/>
              <a:gd name="T52" fmla="+- 0 9405 7575"/>
              <a:gd name="T53" fmla="*/ T52 w 4331"/>
              <a:gd name="T54" fmla="+- 0 14325 12682"/>
              <a:gd name="T55" fmla="*/ 14325 h 1963"/>
              <a:gd name="T56" fmla="+- 0 9824 7575"/>
              <a:gd name="T57" fmla="*/ T56 w 4331"/>
              <a:gd name="T58" fmla="+- 0 13885 12682"/>
              <a:gd name="T59" fmla="*/ 13885 h 1963"/>
              <a:gd name="T60" fmla="+- 0 10548 7575"/>
              <a:gd name="T61" fmla="*/ T60 w 4331"/>
              <a:gd name="T62" fmla="+- 0 14644 12682"/>
              <a:gd name="T63" fmla="*/ 14644 h 1963"/>
              <a:gd name="T64" fmla="+- 0 10853 7575"/>
              <a:gd name="T65" fmla="*/ T64 w 4331"/>
              <a:gd name="T66" fmla="+- 0 14325 12682"/>
              <a:gd name="T67" fmla="*/ 14325 h 1963"/>
              <a:gd name="T68" fmla="+- 0 11272 7575"/>
              <a:gd name="T69" fmla="*/ T68 w 4331"/>
              <a:gd name="T70" fmla="+- 0 13885 12682"/>
              <a:gd name="T71" fmla="*/ 13885 h 1963"/>
              <a:gd name="T72" fmla="+- 0 11905 7575"/>
              <a:gd name="T73" fmla="*/ T72 w 4331"/>
              <a:gd name="T74" fmla="+- 0 14549 12682"/>
              <a:gd name="T75" fmla="*/ 14549 h 1963"/>
              <a:gd name="T76" fmla="+- 0 11905 7575"/>
              <a:gd name="T77" fmla="*/ T76 w 4331"/>
              <a:gd name="T78" fmla="+- 0 14229 12682"/>
              <a:gd name="T79" fmla="*/ 14229 h 1963"/>
              <a:gd name="T80" fmla="+- 0 11905 7575"/>
              <a:gd name="T81" fmla="*/ T80 w 4331"/>
              <a:gd name="T82" fmla="+- 0 13345 12682"/>
              <a:gd name="T83" fmla="*/ 13345 h 1963"/>
              <a:gd name="T84" fmla="+- 0 11577 7575"/>
              <a:gd name="T85" fmla="*/ T84 w 4331"/>
              <a:gd name="T86" fmla="+- 0 13001 12682"/>
              <a:gd name="T87" fmla="*/ 13001 h 1963"/>
              <a:gd name="T88" fmla="+- 0 11272 7575"/>
              <a:gd name="T89" fmla="*/ T88 w 4331"/>
              <a:gd name="T90" fmla="+- 0 12682 12682"/>
              <a:gd name="T91" fmla="*/ 12682 h 1963"/>
              <a:gd name="T92" fmla="+- 0 10548 7575"/>
              <a:gd name="T93" fmla="*/ T92 w 4331"/>
              <a:gd name="T94" fmla="+- 0 13441 12682"/>
              <a:gd name="T95" fmla="*/ 13441 h 1963"/>
              <a:gd name="T96" fmla="+- 0 10129 7575"/>
              <a:gd name="T97" fmla="*/ T96 w 4331"/>
              <a:gd name="T98" fmla="+- 0 13001 12682"/>
              <a:gd name="T99" fmla="*/ 13001 h 1963"/>
              <a:gd name="T100" fmla="+- 0 9824 7575"/>
              <a:gd name="T101" fmla="*/ T100 w 4331"/>
              <a:gd name="T102" fmla="+- 0 12682 12682"/>
              <a:gd name="T103" fmla="*/ 12682 h 1963"/>
              <a:gd name="T104" fmla="+- 0 9100 7575"/>
              <a:gd name="T105" fmla="*/ T104 w 4331"/>
              <a:gd name="T106" fmla="+- 0 13441 12682"/>
              <a:gd name="T107" fmla="*/ 13441 h 1963"/>
              <a:gd name="T108" fmla="+- 0 8680 7575"/>
              <a:gd name="T109" fmla="*/ T108 w 4331"/>
              <a:gd name="T110" fmla="+- 0 13001 12682"/>
              <a:gd name="T111" fmla="*/ 13001 h 1963"/>
              <a:gd name="T112" fmla="+- 0 8376 7575"/>
              <a:gd name="T113" fmla="*/ T112 w 4331"/>
              <a:gd name="T114" fmla="+- 0 12682 12682"/>
              <a:gd name="T115" fmla="*/ 12682 h 1963"/>
              <a:gd name="T116" fmla="+- 0 7575 7575"/>
              <a:gd name="T117" fmla="*/ T116 w 4331"/>
              <a:gd name="T118" fmla="+- 0 13521 12682"/>
              <a:gd name="T119" fmla="*/ 13521 h 1963"/>
              <a:gd name="T120" fmla="+- 0 7727 7575"/>
              <a:gd name="T121" fmla="*/ T120 w 4331"/>
              <a:gd name="T122" fmla="+- 0 13680 12682"/>
              <a:gd name="T123" fmla="*/ 13680 h 1963"/>
              <a:gd name="T124" fmla="+- 0 8376 7575"/>
              <a:gd name="T125" fmla="*/ T124 w 4331"/>
              <a:gd name="T126" fmla="+- 0 13001 12682"/>
              <a:gd name="T127" fmla="*/ 13001 h 1963"/>
              <a:gd name="T128" fmla="+- 0 9100 7575"/>
              <a:gd name="T129" fmla="*/ T128 w 4331"/>
              <a:gd name="T130" fmla="+- 0 13760 12682"/>
              <a:gd name="T131" fmla="*/ 13760 h 1963"/>
              <a:gd name="T132" fmla="+- 0 9405 7575"/>
              <a:gd name="T133" fmla="*/ T132 w 4331"/>
              <a:gd name="T134" fmla="+- 0 13441 12682"/>
              <a:gd name="T135" fmla="*/ 13441 h 1963"/>
              <a:gd name="T136" fmla="+- 0 9824 7575"/>
              <a:gd name="T137" fmla="*/ T136 w 4331"/>
              <a:gd name="T138" fmla="+- 0 13001 12682"/>
              <a:gd name="T139" fmla="*/ 13001 h 1963"/>
              <a:gd name="T140" fmla="+- 0 10548 7575"/>
              <a:gd name="T141" fmla="*/ T140 w 4331"/>
              <a:gd name="T142" fmla="+- 0 13760 12682"/>
              <a:gd name="T143" fmla="*/ 13760 h 1963"/>
              <a:gd name="T144" fmla="+- 0 10853 7575"/>
              <a:gd name="T145" fmla="*/ T144 w 4331"/>
              <a:gd name="T146" fmla="+- 0 13441 12682"/>
              <a:gd name="T147" fmla="*/ 13441 h 1963"/>
              <a:gd name="T148" fmla="+- 0 11272 7575"/>
              <a:gd name="T149" fmla="*/ T148 w 4331"/>
              <a:gd name="T150" fmla="+- 0 13001 12682"/>
              <a:gd name="T151" fmla="*/ 13001 h 1963"/>
              <a:gd name="T152" fmla="+- 0 11905 7575"/>
              <a:gd name="T153" fmla="*/ T152 w 4331"/>
              <a:gd name="T154" fmla="+- 0 13665 12682"/>
              <a:gd name="T155" fmla="*/ 13665 h 1963"/>
              <a:gd name="T156" fmla="+- 0 11905 7575"/>
              <a:gd name="T157" fmla="*/ T156 w 4331"/>
              <a:gd name="T158" fmla="+- 0 13345 12682"/>
              <a:gd name="T159" fmla="*/ 13345 h 196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4331" h="1963">
                <a:moveTo>
                  <a:pt x="4330" y="1547"/>
                </a:moveTo>
                <a:lnTo>
                  <a:pt x="4002" y="1203"/>
                </a:lnTo>
                <a:lnTo>
                  <a:pt x="3697" y="884"/>
                </a:lnTo>
                <a:lnTo>
                  <a:pt x="2973" y="1643"/>
                </a:lnTo>
                <a:lnTo>
                  <a:pt x="2554" y="1203"/>
                </a:lnTo>
                <a:lnTo>
                  <a:pt x="2249" y="884"/>
                </a:lnTo>
                <a:lnTo>
                  <a:pt x="1525" y="1643"/>
                </a:lnTo>
                <a:lnTo>
                  <a:pt x="1105" y="1203"/>
                </a:lnTo>
                <a:lnTo>
                  <a:pt x="801" y="884"/>
                </a:lnTo>
                <a:lnTo>
                  <a:pt x="0" y="1722"/>
                </a:lnTo>
                <a:lnTo>
                  <a:pt x="152" y="1882"/>
                </a:lnTo>
                <a:lnTo>
                  <a:pt x="801" y="1203"/>
                </a:lnTo>
                <a:lnTo>
                  <a:pt x="1525" y="1962"/>
                </a:lnTo>
                <a:lnTo>
                  <a:pt x="1830" y="1643"/>
                </a:lnTo>
                <a:lnTo>
                  <a:pt x="2249" y="1203"/>
                </a:lnTo>
                <a:lnTo>
                  <a:pt x="2973" y="1962"/>
                </a:lnTo>
                <a:lnTo>
                  <a:pt x="3278" y="1643"/>
                </a:lnTo>
                <a:lnTo>
                  <a:pt x="3697" y="1203"/>
                </a:lnTo>
                <a:lnTo>
                  <a:pt x="4330" y="1867"/>
                </a:lnTo>
                <a:lnTo>
                  <a:pt x="4330" y="1547"/>
                </a:lnTo>
                <a:moveTo>
                  <a:pt x="4330" y="663"/>
                </a:moveTo>
                <a:lnTo>
                  <a:pt x="4002" y="319"/>
                </a:lnTo>
                <a:lnTo>
                  <a:pt x="3697" y="0"/>
                </a:lnTo>
                <a:lnTo>
                  <a:pt x="2973" y="759"/>
                </a:lnTo>
                <a:lnTo>
                  <a:pt x="2554" y="319"/>
                </a:lnTo>
                <a:lnTo>
                  <a:pt x="2249" y="0"/>
                </a:lnTo>
                <a:lnTo>
                  <a:pt x="1525" y="759"/>
                </a:lnTo>
                <a:lnTo>
                  <a:pt x="1105" y="319"/>
                </a:lnTo>
                <a:lnTo>
                  <a:pt x="801" y="0"/>
                </a:lnTo>
                <a:lnTo>
                  <a:pt x="0" y="839"/>
                </a:lnTo>
                <a:lnTo>
                  <a:pt x="152" y="998"/>
                </a:lnTo>
                <a:lnTo>
                  <a:pt x="801" y="319"/>
                </a:lnTo>
                <a:lnTo>
                  <a:pt x="1525" y="1078"/>
                </a:lnTo>
                <a:lnTo>
                  <a:pt x="1830" y="759"/>
                </a:lnTo>
                <a:lnTo>
                  <a:pt x="2249" y="319"/>
                </a:lnTo>
                <a:lnTo>
                  <a:pt x="2973" y="1078"/>
                </a:lnTo>
                <a:lnTo>
                  <a:pt x="3278" y="759"/>
                </a:lnTo>
                <a:lnTo>
                  <a:pt x="3697" y="319"/>
                </a:lnTo>
                <a:lnTo>
                  <a:pt x="4330" y="983"/>
                </a:lnTo>
                <a:lnTo>
                  <a:pt x="4330" y="663"/>
                </a:lnTo>
              </a:path>
            </a:pathLst>
          </a:custGeom>
          <a:solidFill>
            <a:srgbClr val="CDDB00"/>
          </a:solidFill>
          <a:ln>
            <a:noFill/>
          </a:ln>
        </p:spPr>
        <p:txBody>
          <a:bodyPr rot="0" vert="horz" wrap="square" lIns="91440" tIns="45720" rIns="91440" bIns="45720" anchor="t" anchorCtr="0" upright="1">
            <a:noAutofit/>
          </a:bodyPr>
          <a:lstStyle/>
          <a:p>
            <a:endParaRPr lang="en-GB" dirty="0"/>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077" y="286376"/>
            <a:ext cx="3308762" cy="1012352"/>
          </a:xfrm>
          <a:prstGeom prst="rect">
            <a:avLst/>
          </a:prstGeom>
        </p:spPr>
      </p:pic>
    </p:spTree>
    <p:extLst>
      <p:ext uri="{BB962C8B-B14F-4D97-AF65-F5344CB8AC3E}">
        <p14:creationId xmlns:p14="http://schemas.microsoft.com/office/powerpoint/2010/main" val="21264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BAF1CA-5B2A-4019-A3C2-723F7C156A7A}"/>
              </a:ext>
            </a:extLst>
          </p:cNvPr>
          <p:cNvSpPr txBox="1">
            <a:spLocks/>
          </p:cNvSpPr>
          <p:nvPr/>
        </p:nvSpPr>
        <p:spPr>
          <a:xfrm>
            <a:off x="1137457" y="1536776"/>
            <a:ext cx="10515600" cy="71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000" b="1" dirty="0">
              <a:solidFill>
                <a:srgbClr val="00A6C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F717F7-265C-4208-A23F-E52E66EA09CE}"/>
              </a:ext>
            </a:extLst>
          </p:cNvPr>
          <p:cNvSpPr txBox="1">
            <a:spLocks/>
          </p:cNvSpPr>
          <p:nvPr/>
        </p:nvSpPr>
        <p:spPr>
          <a:xfrm>
            <a:off x="1137456" y="789733"/>
            <a:ext cx="9893531" cy="411243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cs typeface="Calibri"/>
            </a:endParaRPr>
          </a:p>
          <a:p>
            <a:pPr marL="342900" indent="-342900" algn="l">
              <a:lnSpc>
                <a:spcPct val="150000"/>
              </a:lnSpc>
              <a:buFont typeface="Arial" panose="020B0604020202020204" pitchFamily="34" charset="0"/>
              <a:buChar char="•"/>
            </a:pPr>
            <a:endParaRPr lang="en-GB" sz="2800" dirty="0">
              <a:solidFill>
                <a:schemeClr val="accent1">
                  <a:lumMod val="75000"/>
                </a:schemeClr>
              </a:solidFill>
              <a:latin typeface="Arial"/>
              <a:ea typeface="+mn-lt"/>
              <a:cs typeface="+mn-lt"/>
            </a:endParaRPr>
          </a:p>
          <a:p>
            <a:pPr algn="l"/>
            <a:endParaRPr lang="en-GB" sz="2000" dirty="0">
              <a:solidFill>
                <a:srgbClr val="000000"/>
              </a:solidFill>
              <a:latin typeface="Calibri" panose="020F0502020204030204"/>
              <a:cs typeface="Calibri" panose="020F0502020204030204"/>
            </a:endParaRPr>
          </a:p>
          <a:p>
            <a:pPr marL="342900" indent="-342900" algn="l">
              <a:buFont typeface="Arial" panose="020B0604020202020204" pitchFamily="34" charset="0"/>
              <a:buChar char="•"/>
            </a:pPr>
            <a:endParaRPr lang="en-GB" sz="2000" dirty="0">
              <a:solidFill>
                <a:srgbClr val="031E43"/>
              </a:solidFill>
              <a:latin typeface="Arial"/>
              <a:cs typeface="Arial"/>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3201" y="286376"/>
            <a:ext cx="3308762" cy="1006714"/>
          </a:xfrm>
          <a:prstGeom prst="rect">
            <a:avLst/>
          </a:prstGeom>
        </p:spPr>
      </p:pic>
      <p:sp>
        <p:nvSpPr>
          <p:cNvPr id="8" name="Title 1">
            <a:extLst>
              <a:ext uri="{FF2B5EF4-FFF2-40B4-BE49-F238E27FC236}">
                <a16:creationId xmlns:a16="http://schemas.microsoft.com/office/drawing/2014/main" id="{016A6435-080E-429E-BE69-473D9CC157A6}"/>
              </a:ext>
            </a:extLst>
          </p:cNvPr>
          <p:cNvSpPr txBox="1">
            <a:spLocks/>
          </p:cNvSpPr>
          <p:nvPr/>
        </p:nvSpPr>
        <p:spPr>
          <a:xfrm>
            <a:off x="1137456" y="6175513"/>
            <a:ext cx="10034848" cy="4331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000" b="1" dirty="0">
                <a:solidFill>
                  <a:srgbClr val="00A6CE"/>
                </a:solidFill>
                <a:latin typeface="Arial" panose="020B0604020202020204" pitchFamily="34" charset="0"/>
                <a:cs typeface="Arial" panose="020B0604020202020204" pitchFamily="34" charset="0"/>
              </a:rPr>
              <a:t>….........................................................................................................................................</a:t>
            </a:r>
          </a:p>
        </p:txBody>
      </p:sp>
      <p:sp>
        <p:nvSpPr>
          <p:cNvPr id="2" name="Rectangle 1">
            <a:hlinkClick r:id="rId3"/>
            <a:extLst>
              <a:ext uri="{FF2B5EF4-FFF2-40B4-BE49-F238E27FC236}">
                <a16:creationId xmlns:a16="http://schemas.microsoft.com/office/drawing/2014/main" id="{E31DCCFC-DB7C-407C-9579-0F83AF3AE3BA}"/>
              </a:ext>
            </a:extLst>
          </p:cNvPr>
          <p:cNvSpPr/>
          <p:nvPr/>
        </p:nvSpPr>
        <p:spPr>
          <a:xfrm>
            <a:off x="94144" y="1294681"/>
            <a:ext cx="11725944" cy="4621265"/>
          </a:xfrm>
          <a:prstGeom prst="rect">
            <a:avLst/>
          </a:prstGeom>
        </p:spPr>
        <p:txBody>
          <a:bodyPr wrap="square" lIns="91440" tIns="45720" rIns="91440" bIns="45720" anchor="t">
            <a:spAutoFit/>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Finance</a:t>
            </a:r>
          </a:p>
          <a:p>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It is up to you and your family to apply to student finance. </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The main window for applications is </a:t>
            </a:r>
            <a:r>
              <a:rPr lang="en-US" b="1" dirty="0">
                <a:solidFill>
                  <a:srgbClr val="082A75"/>
                </a:solidFill>
                <a:latin typeface="Arial" panose="020B0604020202020204" pitchFamily="34" charset="0"/>
                <a:ea typeface="MS Mincho" panose="02020609040205080304" pitchFamily="49" charset="-128"/>
                <a:cs typeface="Arial" panose="020B0604020202020204" pitchFamily="34" charset="0"/>
              </a:rPr>
              <a:t>March to May</a:t>
            </a: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 so you will be able to start the process shortly. Please do not worry if you are asked to provide the name of the university you plan to attend. </a:t>
            </a: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If you have not as yet made your choices, this will not affect your application. You can use any university name here, but if you do know which one is likely to be your firm choice, then use it.</a:t>
            </a:r>
          </a:p>
          <a:p>
            <a:pPr marL="285750" indent="-285750">
              <a:lnSpc>
                <a:spcPct val="115000"/>
              </a:lnSpc>
              <a:spcAft>
                <a:spcPts val="0"/>
              </a:spcAft>
              <a:buFont typeface="Arial" panose="020B0604020202020204" pitchFamily="34" charset="0"/>
              <a:buChar char="•"/>
            </a:pPr>
            <a:endParaRPr lang="en-US"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a:lnSpc>
                <a:spcPct val="115000"/>
              </a:lnSpc>
              <a:spcAft>
                <a:spcPts val="0"/>
              </a:spcAft>
            </a:pPr>
            <a:r>
              <a:rPr lang="en-GB" dirty="0">
                <a:solidFill>
                  <a:srgbClr val="082A75"/>
                </a:solidFill>
                <a:latin typeface="Arial" panose="020B0604020202020204" pitchFamily="34" charset="0"/>
                <a:ea typeface="MS Mincho" panose="02020609040205080304" pitchFamily="49" charset="-128"/>
                <a:cs typeface="Arial" panose="020B0604020202020204" pitchFamily="34" charset="0"/>
                <a:hlinkClick r:id="rId3"/>
              </a:rPr>
              <a:t>UCAS: Student Finance England</a:t>
            </a:r>
            <a:endParaRPr lang="en-GB"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15000"/>
              </a:lnSpc>
              <a:spcAft>
                <a:spcPts val="0"/>
              </a:spcAft>
              <a:buFont typeface="Arial" panose="020B0604020202020204" pitchFamily="34" charset="0"/>
              <a:buChar char="•"/>
            </a:pPr>
            <a:r>
              <a:rPr lang="en-US" dirty="0">
                <a:solidFill>
                  <a:srgbClr val="082A75"/>
                </a:solidFill>
                <a:latin typeface="Arial" panose="020B0604020202020204" pitchFamily="34" charset="0"/>
                <a:ea typeface="MS Mincho" panose="02020609040205080304" pitchFamily="49" charset="-128"/>
                <a:cs typeface="Arial" panose="020B0604020202020204" pitchFamily="34" charset="0"/>
              </a:rPr>
              <a:t>The main website for student financial advice, details and application information is via this link:</a:t>
            </a:r>
            <a:endParaRPr lang="en-GB" b="1" dirty="0">
              <a:solidFill>
                <a:srgbClr val="082A75"/>
              </a:solidFill>
              <a:latin typeface="Arial" panose="020B0604020202020204" pitchFamily="34" charset="0"/>
              <a:ea typeface="MS Mincho" panose="02020609040205080304" pitchFamily="49" charset="-128"/>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rPr>
              <a:t>Student Finance Homepage</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rPr>
              <a:t>Quick Start Student Finance Guide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87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500"/>
                                        <p:tgtEl>
                                          <p:spTgt spid="2">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10" end="10"/>
                                            </p:txEl>
                                          </p:spTgt>
                                        </p:tgtEl>
                                        <p:attrNameLst>
                                          <p:attrName>style.visibility</p:attrName>
                                        </p:attrNameLst>
                                      </p:cBhvr>
                                      <p:to>
                                        <p:strVal val="visible"/>
                                      </p:to>
                                    </p:set>
                                    <p:animEffect transition="in" filter="fade">
                                      <p:cBhvr>
                                        <p:cTn id="26" dur="500"/>
                                        <p:tgtEl>
                                          <p:spTgt spid="2">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animEffect transition="in" filter="fade">
                                      <p:cBhvr>
                                        <p:cTn id="29"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1524D3E7C650438A8270AFF161D665" ma:contentTypeVersion="13" ma:contentTypeDescription="Create a new document." ma:contentTypeScope="" ma:versionID="b75ff46385d5aea79f879ee92c3e9dd6">
  <xsd:schema xmlns:xsd="http://www.w3.org/2001/XMLSchema" xmlns:xs="http://www.w3.org/2001/XMLSchema" xmlns:p="http://schemas.microsoft.com/office/2006/metadata/properties" xmlns:ns3="78be9399-eaf2-4f03-bfca-bec827e8c60c" xmlns:ns4="37120b00-7284-425d-baeb-d55042fed32e" targetNamespace="http://schemas.microsoft.com/office/2006/metadata/properties" ma:root="true" ma:fieldsID="353709d58455d9181836368eb279b02a" ns3:_="" ns4:_="">
    <xsd:import namespace="78be9399-eaf2-4f03-bfca-bec827e8c60c"/>
    <xsd:import namespace="37120b00-7284-425d-baeb-d55042fed3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be9399-eaf2-4f03-bfca-bec827e8c6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120b00-7284-425d-baeb-d55042fed3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35CD9F-BE17-4C80-8184-7EC573A8D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be9399-eaf2-4f03-bfca-bec827e8c60c"/>
    <ds:schemaRef ds:uri="37120b00-7284-425d-baeb-d55042fed3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45EBAD-F6F2-4CEF-B1DA-F70A49DE5B3B}">
  <ds:schemaRefs>
    <ds:schemaRef ds:uri="http://schemas.microsoft.com/sharepoint/v3/contenttype/forms"/>
  </ds:schemaRefs>
</ds:datastoreItem>
</file>

<file path=customXml/itemProps3.xml><?xml version="1.0" encoding="utf-8"?>
<ds:datastoreItem xmlns:ds="http://schemas.openxmlformats.org/officeDocument/2006/customXml" ds:itemID="{E98A186A-F983-4571-A3EC-C6F2D27F11CF}">
  <ds:schemaRefs>
    <ds:schemaRef ds:uri="78be9399-eaf2-4f03-bfca-bec827e8c60c"/>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37120b00-7284-425d-baeb-d55042fed32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304</TotalTime>
  <Words>1040</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MS Mincho</vt:lpstr>
      <vt:lpstr>Arial</vt:lpstr>
      <vt:lpstr>Calibri</vt:lpstr>
      <vt:lpstr>Calibri Light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Collins</dc:creator>
  <cp:lastModifiedBy>K Warren</cp:lastModifiedBy>
  <cp:revision>89</cp:revision>
  <dcterms:created xsi:type="dcterms:W3CDTF">2020-05-22T12:25:11Z</dcterms:created>
  <dcterms:modified xsi:type="dcterms:W3CDTF">2022-02-18T11:14:16Z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0x0101003D1524D3E7C650438A8270AFF161D665</vt:lpwstr>
  </property>
</Properties>
</file>