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3" r:id="rId5"/>
    <p:sldId id="273" r:id="rId6"/>
    <p:sldId id="260" r:id="rId7"/>
    <p:sldId id="274" r:id="rId8"/>
    <p:sldId id="275" r:id="rId9"/>
    <p:sldId id="276" r:id="rId10"/>
    <p:sldId id="277" r:id="rId11"/>
    <p:sldId id="268" r:id="rId12"/>
    <p:sldId id="278" r:id="rId13"/>
    <p:sldId id="280" r:id="rId14"/>
    <p:sldId id="281" r:id="rId15"/>
    <p:sldId id="282" r:id="rId16"/>
    <p:sldId id="283" r:id="rId17"/>
    <p:sldId id="279" r:id="rId18"/>
    <p:sldId id="284" r:id="rId19"/>
    <p:sldId id="269" r:id="rId2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1E43"/>
    <a:srgbClr val="00A6CE"/>
    <a:srgbClr val="CDDB00"/>
    <a:srgbClr val="35B1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8C92DD-2DF3-3EFC-3E37-3C292E358961}" v="12" dt="2022-02-15T16:36:47.7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46" autoAdjust="0"/>
  </p:normalViewPr>
  <p:slideViewPr>
    <p:cSldViewPr snapToGrid="0">
      <p:cViewPr varScale="1">
        <p:scale>
          <a:sx n="72" d="100"/>
          <a:sy n="72" d="100"/>
        </p:scale>
        <p:origin x="660"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6F3BE-AB8E-4490-8CE7-C65823EF78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39D932B-4A28-44C2-8AC1-9FF063EFAE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31504D3-DAF0-43E7-8674-BEE782694570}"/>
              </a:ext>
            </a:extLst>
          </p:cNvPr>
          <p:cNvSpPr>
            <a:spLocks noGrp="1"/>
          </p:cNvSpPr>
          <p:nvPr>
            <p:ph type="dt" sz="half" idx="10"/>
          </p:nvPr>
        </p:nvSpPr>
        <p:spPr/>
        <p:txBody>
          <a:bodyPr/>
          <a:lstStyle/>
          <a:p>
            <a:fld id="{AB741713-CA60-486A-B091-87BBFD969531}" type="datetimeFigureOut">
              <a:rPr lang="en-GB" smtClean="0"/>
              <a:t>18/02/2022</a:t>
            </a:fld>
            <a:endParaRPr lang="en-GB"/>
          </a:p>
        </p:txBody>
      </p:sp>
      <p:sp>
        <p:nvSpPr>
          <p:cNvPr id="5" name="Footer Placeholder 4">
            <a:extLst>
              <a:ext uri="{FF2B5EF4-FFF2-40B4-BE49-F238E27FC236}">
                <a16:creationId xmlns:a16="http://schemas.microsoft.com/office/drawing/2014/main" id="{4D17BDAB-9DF0-4CAE-91FD-66A1AA83AB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B6E22E-7101-4A44-82A5-8D329A9D7C81}"/>
              </a:ext>
            </a:extLst>
          </p:cNvPr>
          <p:cNvSpPr>
            <a:spLocks noGrp="1"/>
          </p:cNvSpPr>
          <p:nvPr>
            <p:ph type="sldNum" sz="quarter" idx="12"/>
          </p:nvPr>
        </p:nvSpPr>
        <p:spPr/>
        <p:txBody>
          <a:bodyPr/>
          <a:lstStyle/>
          <a:p>
            <a:fld id="{1E3D17FB-341D-419C-87B3-0370CFC394C3}" type="slidenum">
              <a:rPr lang="en-GB" smtClean="0"/>
              <a:t>‹#›</a:t>
            </a:fld>
            <a:endParaRPr lang="en-GB"/>
          </a:p>
        </p:txBody>
      </p:sp>
    </p:spTree>
    <p:extLst>
      <p:ext uri="{BB962C8B-B14F-4D97-AF65-F5344CB8AC3E}">
        <p14:creationId xmlns:p14="http://schemas.microsoft.com/office/powerpoint/2010/main" val="3772532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DAE89-C06F-436A-BD52-826A4DBADE5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9DCD2E-35FE-4B39-B13E-B067CF6AC8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A613D5-8ADD-43BA-A018-0B7E509EC2FC}"/>
              </a:ext>
            </a:extLst>
          </p:cNvPr>
          <p:cNvSpPr>
            <a:spLocks noGrp="1"/>
          </p:cNvSpPr>
          <p:nvPr>
            <p:ph type="dt" sz="half" idx="10"/>
          </p:nvPr>
        </p:nvSpPr>
        <p:spPr/>
        <p:txBody>
          <a:bodyPr/>
          <a:lstStyle/>
          <a:p>
            <a:fld id="{AB741713-CA60-486A-B091-87BBFD969531}" type="datetimeFigureOut">
              <a:rPr lang="en-GB" smtClean="0"/>
              <a:t>18/02/2022</a:t>
            </a:fld>
            <a:endParaRPr lang="en-GB"/>
          </a:p>
        </p:txBody>
      </p:sp>
      <p:sp>
        <p:nvSpPr>
          <p:cNvPr id="5" name="Footer Placeholder 4">
            <a:extLst>
              <a:ext uri="{FF2B5EF4-FFF2-40B4-BE49-F238E27FC236}">
                <a16:creationId xmlns:a16="http://schemas.microsoft.com/office/drawing/2014/main" id="{61AD1554-6F15-453B-9C6B-AAFDB290DF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3E1F2B-5C32-4ECC-BC2A-F20D0C8A31EF}"/>
              </a:ext>
            </a:extLst>
          </p:cNvPr>
          <p:cNvSpPr>
            <a:spLocks noGrp="1"/>
          </p:cNvSpPr>
          <p:nvPr>
            <p:ph type="sldNum" sz="quarter" idx="12"/>
          </p:nvPr>
        </p:nvSpPr>
        <p:spPr/>
        <p:txBody>
          <a:bodyPr/>
          <a:lstStyle/>
          <a:p>
            <a:fld id="{1E3D17FB-341D-419C-87B3-0370CFC394C3}" type="slidenum">
              <a:rPr lang="en-GB" smtClean="0"/>
              <a:t>‹#›</a:t>
            </a:fld>
            <a:endParaRPr lang="en-GB"/>
          </a:p>
        </p:txBody>
      </p:sp>
    </p:spTree>
    <p:extLst>
      <p:ext uri="{BB962C8B-B14F-4D97-AF65-F5344CB8AC3E}">
        <p14:creationId xmlns:p14="http://schemas.microsoft.com/office/powerpoint/2010/main" val="1070112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8EDC03-5B5C-4A88-ADEF-56E511DF210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78CC502-E40A-4870-85D3-A5E1049080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3DAD24-7AF8-4A63-A926-7A8B05B1D5BC}"/>
              </a:ext>
            </a:extLst>
          </p:cNvPr>
          <p:cNvSpPr>
            <a:spLocks noGrp="1"/>
          </p:cNvSpPr>
          <p:nvPr>
            <p:ph type="dt" sz="half" idx="10"/>
          </p:nvPr>
        </p:nvSpPr>
        <p:spPr/>
        <p:txBody>
          <a:bodyPr/>
          <a:lstStyle/>
          <a:p>
            <a:fld id="{AB741713-CA60-486A-B091-87BBFD969531}" type="datetimeFigureOut">
              <a:rPr lang="en-GB" smtClean="0"/>
              <a:t>18/02/2022</a:t>
            </a:fld>
            <a:endParaRPr lang="en-GB"/>
          </a:p>
        </p:txBody>
      </p:sp>
      <p:sp>
        <p:nvSpPr>
          <p:cNvPr id="5" name="Footer Placeholder 4">
            <a:extLst>
              <a:ext uri="{FF2B5EF4-FFF2-40B4-BE49-F238E27FC236}">
                <a16:creationId xmlns:a16="http://schemas.microsoft.com/office/drawing/2014/main" id="{1916FCCB-966A-44C8-AEB2-28BCE2E2BF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E0B01A-9D8A-4078-B00A-690658242E2C}"/>
              </a:ext>
            </a:extLst>
          </p:cNvPr>
          <p:cNvSpPr>
            <a:spLocks noGrp="1"/>
          </p:cNvSpPr>
          <p:nvPr>
            <p:ph type="sldNum" sz="quarter" idx="12"/>
          </p:nvPr>
        </p:nvSpPr>
        <p:spPr/>
        <p:txBody>
          <a:bodyPr/>
          <a:lstStyle/>
          <a:p>
            <a:fld id="{1E3D17FB-341D-419C-87B3-0370CFC394C3}" type="slidenum">
              <a:rPr lang="en-GB" smtClean="0"/>
              <a:t>‹#›</a:t>
            </a:fld>
            <a:endParaRPr lang="en-GB"/>
          </a:p>
        </p:txBody>
      </p:sp>
    </p:spTree>
    <p:extLst>
      <p:ext uri="{BB962C8B-B14F-4D97-AF65-F5344CB8AC3E}">
        <p14:creationId xmlns:p14="http://schemas.microsoft.com/office/powerpoint/2010/main" val="1478282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F161F-964B-4634-99A3-060186933E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44259D-32FA-4645-8BF0-CBC99643D9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AA6744-929D-4881-810D-8B422D90F280}"/>
              </a:ext>
            </a:extLst>
          </p:cNvPr>
          <p:cNvSpPr>
            <a:spLocks noGrp="1"/>
          </p:cNvSpPr>
          <p:nvPr>
            <p:ph type="dt" sz="half" idx="10"/>
          </p:nvPr>
        </p:nvSpPr>
        <p:spPr/>
        <p:txBody>
          <a:bodyPr/>
          <a:lstStyle/>
          <a:p>
            <a:fld id="{AB741713-CA60-486A-B091-87BBFD969531}" type="datetimeFigureOut">
              <a:rPr lang="en-GB" smtClean="0"/>
              <a:t>18/02/2022</a:t>
            </a:fld>
            <a:endParaRPr lang="en-GB"/>
          </a:p>
        </p:txBody>
      </p:sp>
      <p:sp>
        <p:nvSpPr>
          <p:cNvPr id="5" name="Footer Placeholder 4">
            <a:extLst>
              <a:ext uri="{FF2B5EF4-FFF2-40B4-BE49-F238E27FC236}">
                <a16:creationId xmlns:a16="http://schemas.microsoft.com/office/drawing/2014/main" id="{E3114719-119F-45FA-A6DF-3AA34F4CF8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2FAF16-8CF0-4884-8171-22B975554BCD}"/>
              </a:ext>
            </a:extLst>
          </p:cNvPr>
          <p:cNvSpPr>
            <a:spLocks noGrp="1"/>
          </p:cNvSpPr>
          <p:nvPr>
            <p:ph type="sldNum" sz="quarter" idx="12"/>
          </p:nvPr>
        </p:nvSpPr>
        <p:spPr/>
        <p:txBody>
          <a:bodyPr/>
          <a:lstStyle/>
          <a:p>
            <a:fld id="{1E3D17FB-341D-419C-87B3-0370CFC394C3}" type="slidenum">
              <a:rPr lang="en-GB" smtClean="0"/>
              <a:t>‹#›</a:t>
            </a:fld>
            <a:endParaRPr lang="en-GB"/>
          </a:p>
        </p:txBody>
      </p:sp>
    </p:spTree>
    <p:extLst>
      <p:ext uri="{BB962C8B-B14F-4D97-AF65-F5344CB8AC3E}">
        <p14:creationId xmlns:p14="http://schemas.microsoft.com/office/powerpoint/2010/main" val="3573884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533FC-D16D-4155-A052-1246B5003E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441B349-E1FA-4C59-90CE-BF92A5C31F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A41127-2DF3-4392-8B95-A2DD0B1B921D}"/>
              </a:ext>
            </a:extLst>
          </p:cNvPr>
          <p:cNvSpPr>
            <a:spLocks noGrp="1"/>
          </p:cNvSpPr>
          <p:nvPr>
            <p:ph type="dt" sz="half" idx="10"/>
          </p:nvPr>
        </p:nvSpPr>
        <p:spPr/>
        <p:txBody>
          <a:bodyPr/>
          <a:lstStyle/>
          <a:p>
            <a:fld id="{AB741713-CA60-486A-B091-87BBFD969531}" type="datetimeFigureOut">
              <a:rPr lang="en-GB" smtClean="0"/>
              <a:t>18/02/2022</a:t>
            </a:fld>
            <a:endParaRPr lang="en-GB"/>
          </a:p>
        </p:txBody>
      </p:sp>
      <p:sp>
        <p:nvSpPr>
          <p:cNvPr id="5" name="Footer Placeholder 4">
            <a:extLst>
              <a:ext uri="{FF2B5EF4-FFF2-40B4-BE49-F238E27FC236}">
                <a16:creationId xmlns:a16="http://schemas.microsoft.com/office/drawing/2014/main" id="{F9A5823A-A366-4842-9D66-3C927F7D61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BF2076-6A14-4EFA-8C36-E056D7049171}"/>
              </a:ext>
            </a:extLst>
          </p:cNvPr>
          <p:cNvSpPr>
            <a:spLocks noGrp="1"/>
          </p:cNvSpPr>
          <p:nvPr>
            <p:ph type="sldNum" sz="quarter" idx="12"/>
          </p:nvPr>
        </p:nvSpPr>
        <p:spPr/>
        <p:txBody>
          <a:bodyPr/>
          <a:lstStyle/>
          <a:p>
            <a:fld id="{1E3D17FB-341D-419C-87B3-0370CFC394C3}" type="slidenum">
              <a:rPr lang="en-GB" smtClean="0"/>
              <a:t>‹#›</a:t>
            </a:fld>
            <a:endParaRPr lang="en-GB"/>
          </a:p>
        </p:txBody>
      </p:sp>
    </p:spTree>
    <p:extLst>
      <p:ext uri="{BB962C8B-B14F-4D97-AF65-F5344CB8AC3E}">
        <p14:creationId xmlns:p14="http://schemas.microsoft.com/office/powerpoint/2010/main" val="1298474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6836F-9829-4D80-BBEA-FE08811241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38A863-C5D9-4EE1-B501-1E1354DB26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5888F57-3D78-4A61-A05F-874DCD848C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1ABD040-AC0D-4602-9145-38C9328BB288}"/>
              </a:ext>
            </a:extLst>
          </p:cNvPr>
          <p:cNvSpPr>
            <a:spLocks noGrp="1"/>
          </p:cNvSpPr>
          <p:nvPr>
            <p:ph type="dt" sz="half" idx="10"/>
          </p:nvPr>
        </p:nvSpPr>
        <p:spPr/>
        <p:txBody>
          <a:bodyPr/>
          <a:lstStyle/>
          <a:p>
            <a:fld id="{AB741713-CA60-486A-B091-87BBFD969531}" type="datetimeFigureOut">
              <a:rPr lang="en-GB" smtClean="0"/>
              <a:t>18/02/2022</a:t>
            </a:fld>
            <a:endParaRPr lang="en-GB"/>
          </a:p>
        </p:txBody>
      </p:sp>
      <p:sp>
        <p:nvSpPr>
          <p:cNvPr id="6" name="Footer Placeholder 5">
            <a:extLst>
              <a:ext uri="{FF2B5EF4-FFF2-40B4-BE49-F238E27FC236}">
                <a16:creationId xmlns:a16="http://schemas.microsoft.com/office/drawing/2014/main" id="{7D1E2158-A446-447D-B307-1BDD40C859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6A4089-F41E-4682-B893-FD29AD169801}"/>
              </a:ext>
            </a:extLst>
          </p:cNvPr>
          <p:cNvSpPr>
            <a:spLocks noGrp="1"/>
          </p:cNvSpPr>
          <p:nvPr>
            <p:ph type="sldNum" sz="quarter" idx="12"/>
          </p:nvPr>
        </p:nvSpPr>
        <p:spPr/>
        <p:txBody>
          <a:bodyPr/>
          <a:lstStyle/>
          <a:p>
            <a:fld id="{1E3D17FB-341D-419C-87B3-0370CFC394C3}" type="slidenum">
              <a:rPr lang="en-GB" smtClean="0"/>
              <a:t>‹#›</a:t>
            </a:fld>
            <a:endParaRPr lang="en-GB"/>
          </a:p>
        </p:txBody>
      </p:sp>
    </p:spTree>
    <p:extLst>
      <p:ext uri="{BB962C8B-B14F-4D97-AF65-F5344CB8AC3E}">
        <p14:creationId xmlns:p14="http://schemas.microsoft.com/office/powerpoint/2010/main" val="526044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F85EC-DF1B-4ABA-BB88-3DE848D4A1B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EFD4AF-C228-4398-A0ED-24224A9449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3283B7-8728-4E51-8566-EB996873C9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B38945D-4ADF-4AC6-A11D-9406A9708C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876845-BBCF-4962-AFC7-C80BF5867B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EE6445C-6E5A-48B4-B84B-10B14F752879}"/>
              </a:ext>
            </a:extLst>
          </p:cNvPr>
          <p:cNvSpPr>
            <a:spLocks noGrp="1"/>
          </p:cNvSpPr>
          <p:nvPr>
            <p:ph type="dt" sz="half" idx="10"/>
          </p:nvPr>
        </p:nvSpPr>
        <p:spPr/>
        <p:txBody>
          <a:bodyPr/>
          <a:lstStyle/>
          <a:p>
            <a:fld id="{AB741713-CA60-486A-B091-87BBFD969531}" type="datetimeFigureOut">
              <a:rPr lang="en-GB" smtClean="0"/>
              <a:t>18/02/2022</a:t>
            </a:fld>
            <a:endParaRPr lang="en-GB"/>
          </a:p>
        </p:txBody>
      </p:sp>
      <p:sp>
        <p:nvSpPr>
          <p:cNvPr id="8" name="Footer Placeholder 7">
            <a:extLst>
              <a:ext uri="{FF2B5EF4-FFF2-40B4-BE49-F238E27FC236}">
                <a16:creationId xmlns:a16="http://schemas.microsoft.com/office/drawing/2014/main" id="{A6F33F6B-3FB6-4495-B8F2-497A83B0B0C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7772C8A-4BE1-4DFA-8AB9-F731F98758C4}"/>
              </a:ext>
            </a:extLst>
          </p:cNvPr>
          <p:cNvSpPr>
            <a:spLocks noGrp="1"/>
          </p:cNvSpPr>
          <p:nvPr>
            <p:ph type="sldNum" sz="quarter" idx="12"/>
          </p:nvPr>
        </p:nvSpPr>
        <p:spPr/>
        <p:txBody>
          <a:bodyPr/>
          <a:lstStyle/>
          <a:p>
            <a:fld id="{1E3D17FB-341D-419C-87B3-0370CFC394C3}" type="slidenum">
              <a:rPr lang="en-GB" smtClean="0"/>
              <a:t>‹#›</a:t>
            </a:fld>
            <a:endParaRPr lang="en-GB"/>
          </a:p>
        </p:txBody>
      </p:sp>
    </p:spTree>
    <p:extLst>
      <p:ext uri="{BB962C8B-B14F-4D97-AF65-F5344CB8AC3E}">
        <p14:creationId xmlns:p14="http://schemas.microsoft.com/office/powerpoint/2010/main" val="2403327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289D-7A11-4DC0-87E6-D0D177AB37A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15DD78-0CCC-4319-A1D5-2A536BB47549}"/>
              </a:ext>
            </a:extLst>
          </p:cNvPr>
          <p:cNvSpPr>
            <a:spLocks noGrp="1"/>
          </p:cNvSpPr>
          <p:nvPr>
            <p:ph type="dt" sz="half" idx="10"/>
          </p:nvPr>
        </p:nvSpPr>
        <p:spPr/>
        <p:txBody>
          <a:bodyPr/>
          <a:lstStyle/>
          <a:p>
            <a:fld id="{AB741713-CA60-486A-B091-87BBFD969531}" type="datetimeFigureOut">
              <a:rPr lang="en-GB" smtClean="0"/>
              <a:t>18/02/2022</a:t>
            </a:fld>
            <a:endParaRPr lang="en-GB"/>
          </a:p>
        </p:txBody>
      </p:sp>
      <p:sp>
        <p:nvSpPr>
          <p:cNvPr id="4" name="Footer Placeholder 3">
            <a:extLst>
              <a:ext uri="{FF2B5EF4-FFF2-40B4-BE49-F238E27FC236}">
                <a16:creationId xmlns:a16="http://schemas.microsoft.com/office/drawing/2014/main" id="{9E87ECEA-DC19-4DFD-B247-9010FFEBD47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B6D7D82-5F88-4832-A898-27416F9A47F4}"/>
              </a:ext>
            </a:extLst>
          </p:cNvPr>
          <p:cNvSpPr>
            <a:spLocks noGrp="1"/>
          </p:cNvSpPr>
          <p:nvPr>
            <p:ph type="sldNum" sz="quarter" idx="12"/>
          </p:nvPr>
        </p:nvSpPr>
        <p:spPr/>
        <p:txBody>
          <a:bodyPr/>
          <a:lstStyle/>
          <a:p>
            <a:fld id="{1E3D17FB-341D-419C-87B3-0370CFC394C3}" type="slidenum">
              <a:rPr lang="en-GB" smtClean="0"/>
              <a:t>‹#›</a:t>
            </a:fld>
            <a:endParaRPr lang="en-GB"/>
          </a:p>
        </p:txBody>
      </p:sp>
    </p:spTree>
    <p:extLst>
      <p:ext uri="{BB962C8B-B14F-4D97-AF65-F5344CB8AC3E}">
        <p14:creationId xmlns:p14="http://schemas.microsoft.com/office/powerpoint/2010/main" val="3679367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2E6C1C-F3C7-477C-ABD0-16D9C3BE9082}"/>
              </a:ext>
            </a:extLst>
          </p:cNvPr>
          <p:cNvSpPr>
            <a:spLocks noGrp="1"/>
          </p:cNvSpPr>
          <p:nvPr>
            <p:ph type="dt" sz="half" idx="10"/>
          </p:nvPr>
        </p:nvSpPr>
        <p:spPr/>
        <p:txBody>
          <a:bodyPr/>
          <a:lstStyle/>
          <a:p>
            <a:fld id="{AB741713-CA60-486A-B091-87BBFD969531}" type="datetimeFigureOut">
              <a:rPr lang="en-GB" smtClean="0"/>
              <a:t>18/02/2022</a:t>
            </a:fld>
            <a:endParaRPr lang="en-GB"/>
          </a:p>
        </p:txBody>
      </p:sp>
      <p:sp>
        <p:nvSpPr>
          <p:cNvPr id="3" name="Footer Placeholder 2">
            <a:extLst>
              <a:ext uri="{FF2B5EF4-FFF2-40B4-BE49-F238E27FC236}">
                <a16:creationId xmlns:a16="http://schemas.microsoft.com/office/drawing/2014/main" id="{0CF0ED50-6713-461A-8866-F7374A97E6F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FFCD8BD-9694-4247-86D5-C03CA5C16F06}"/>
              </a:ext>
            </a:extLst>
          </p:cNvPr>
          <p:cNvSpPr>
            <a:spLocks noGrp="1"/>
          </p:cNvSpPr>
          <p:nvPr>
            <p:ph type="sldNum" sz="quarter" idx="12"/>
          </p:nvPr>
        </p:nvSpPr>
        <p:spPr/>
        <p:txBody>
          <a:bodyPr/>
          <a:lstStyle/>
          <a:p>
            <a:fld id="{1E3D17FB-341D-419C-87B3-0370CFC394C3}" type="slidenum">
              <a:rPr lang="en-GB" smtClean="0"/>
              <a:t>‹#›</a:t>
            </a:fld>
            <a:endParaRPr lang="en-GB"/>
          </a:p>
        </p:txBody>
      </p:sp>
    </p:spTree>
    <p:extLst>
      <p:ext uri="{BB962C8B-B14F-4D97-AF65-F5344CB8AC3E}">
        <p14:creationId xmlns:p14="http://schemas.microsoft.com/office/powerpoint/2010/main" val="396200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F2FF3-C048-4246-A68D-EE3A48FCF5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850F7BC-4227-4D7F-B563-DA52890C59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7B0CD96-96DC-4147-8485-1F5245F005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6436D5-8657-4D34-9997-C747C0F24728}"/>
              </a:ext>
            </a:extLst>
          </p:cNvPr>
          <p:cNvSpPr>
            <a:spLocks noGrp="1"/>
          </p:cNvSpPr>
          <p:nvPr>
            <p:ph type="dt" sz="half" idx="10"/>
          </p:nvPr>
        </p:nvSpPr>
        <p:spPr/>
        <p:txBody>
          <a:bodyPr/>
          <a:lstStyle/>
          <a:p>
            <a:fld id="{AB741713-CA60-486A-B091-87BBFD969531}" type="datetimeFigureOut">
              <a:rPr lang="en-GB" smtClean="0"/>
              <a:t>18/02/2022</a:t>
            </a:fld>
            <a:endParaRPr lang="en-GB"/>
          </a:p>
        </p:txBody>
      </p:sp>
      <p:sp>
        <p:nvSpPr>
          <p:cNvPr id="6" name="Footer Placeholder 5">
            <a:extLst>
              <a:ext uri="{FF2B5EF4-FFF2-40B4-BE49-F238E27FC236}">
                <a16:creationId xmlns:a16="http://schemas.microsoft.com/office/drawing/2014/main" id="{6B76534A-CABA-4BCC-892E-3DF0EB3693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1ADDE4-58EF-4960-B1C7-9C8867A9394D}"/>
              </a:ext>
            </a:extLst>
          </p:cNvPr>
          <p:cNvSpPr>
            <a:spLocks noGrp="1"/>
          </p:cNvSpPr>
          <p:nvPr>
            <p:ph type="sldNum" sz="quarter" idx="12"/>
          </p:nvPr>
        </p:nvSpPr>
        <p:spPr/>
        <p:txBody>
          <a:bodyPr/>
          <a:lstStyle/>
          <a:p>
            <a:fld id="{1E3D17FB-341D-419C-87B3-0370CFC394C3}" type="slidenum">
              <a:rPr lang="en-GB" smtClean="0"/>
              <a:t>‹#›</a:t>
            </a:fld>
            <a:endParaRPr lang="en-GB"/>
          </a:p>
        </p:txBody>
      </p:sp>
    </p:spTree>
    <p:extLst>
      <p:ext uri="{BB962C8B-B14F-4D97-AF65-F5344CB8AC3E}">
        <p14:creationId xmlns:p14="http://schemas.microsoft.com/office/powerpoint/2010/main" val="48421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D10F9-B47C-4D76-9CB7-4063197851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C7A3377-99CE-4B25-B52E-5393718FE0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BCCCDD0-ED9E-4229-92D2-CE07235512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B9A693-0C02-4AE7-9673-EA45BAAC8D0D}"/>
              </a:ext>
            </a:extLst>
          </p:cNvPr>
          <p:cNvSpPr>
            <a:spLocks noGrp="1"/>
          </p:cNvSpPr>
          <p:nvPr>
            <p:ph type="dt" sz="half" idx="10"/>
          </p:nvPr>
        </p:nvSpPr>
        <p:spPr/>
        <p:txBody>
          <a:bodyPr/>
          <a:lstStyle/>
          <a:p>
            <a:fld id="{AB741713-CA60-486A-B091-87BBFD969531}" type="datetimeFigureOut">
              <a:rPr lang="en-GB" smtClean="0"/>
              <a:t>18/02/2022</a:t>
            </a:fld>
            <a:endParaRPr lang="en-GB"/>
          </a:p>
        </p:txBody>
      </p:sp>
      <p:sp>
        <p:nvSpPr>
          <p:cNvPr id="6" name="Footer Placeholder 5">
            <a:extLst>
              <a:ext uri="{FF2B5EF4-FFF2-40B4-BE49-F238E27FC236}">
                <a16:creationId xmlns:a16="http://schemas.microsoft.com/office/drawing/2014/main" id="{5CA0D126-76B0-46D0-9192-1B80913D1F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D4269E-A8C9-4284-8D83-142F8085B01D}"/>
              </a:ext>
            </a:extLst>
          </p:cNvPr>
          <p:cNvSpPr>
            <a:spLocks noGrp="1"/>
          </p:cNvSpPr>
          <p:nvPr>
            <p:ph type="sldNum" sz="quarter" idx="12"/>
          </p:nvPr>
        </p:nvSpPr>
        <p:spPr/>
        <p:txBody>
          <a:bodyPr/>
          <a:lstStyle/>
          <a:p>
            <a:fld id="{1E3D17FB-341D-419C-87B3-0370CFC394C3}" type="slidenum">
              <a:rPr lang="en-GB" smtClean="0"/>
              <a:t>‹#›</a:t>
            </a:fld>
            <a:endParaRPr lang="en-GB"/>
          </a:p>
        </p:txBody>
      </p:sp>
    </p:spTree>
    <p:extLst>
      <p:ext uri="{BB962C8B-B14F-4D97-AF65-F5344CB8AC3E}">
        <p14:creationId xmlns:p14="http://schemas.microsoft.com/office/powerpoint/2010/main" val="2161043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10F1D3-2A40-4B5E-9D30-41B52B4D54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F0AAE2-C163-4867-AB0B-D8ACE3B97E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E1737-6F10-449E-8B5D-300F79C110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741713-CA60-486A-B091-87BBFD969531}" type="datetimeFigureOut">
              <a:rPr lang="en-GB" smtClean="0"/>
              <a:t>18/02/2022</a:t>
            </a:fld>
            <a:endParaRPr lang="en-GB"/>
          </a:p>
        </p:txBody>
      </p:sp>
      <p:sp>
        <p:nvSpPr>
          <p:cNvPr id="5" name="Footer Placeholder 4">
            <a:extLst>
              <a:ext uri="{FF2B5EF4-FFF2-40B4-BE49-F238E27FC236}">
                <a16:creationId xmlns:a16="http://schemas.microsoft.com/office/drawing/2014/main" id="{C489E309-B918-4224-B964-0949FC7FB4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FC895F-2CCD-4442-8B4D-24FAEFA4A7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D17FB-341D-419C-87B3-0370CFC394C3}" type="slidenum">
              <a:rPr lang="en-GB" smtClean="0"/>
              <a:t>‹#›</a:t>
            </a:fld>
            <a:endParaRPr lang="en-GB"/>
          </a:p>
        </p:txBody>
      </p:sp>
    </p:spTree>
    <p:extLst>
      <p:ext uri="{BB962C8B-B14F-4D97-AF65-F5344CB8AC3E}">
        <p14:creationId xmlns:p14="http://schemas.microsoft.com/office/powerpoint/2010/main" val="3187336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www.gov.uk/studentfinance"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hyperlink" Target="www.gov.uk/studentfinance"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ucas.com/sfe" TargetMode="Externa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hyperlink" Target="https://media.slc.co.uk/sfe/quickStartFinanceGuide/index.html" TargetMode="External"/><Relationship Id="rId4" Type="http://schemas.openxmlformats.org/officeDocument/2006/relationships/hyperlink" Target="https://studentfinance.campaign.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31E4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8259495-9BD7-44EE-BFB2-591FDA69A87F}"/>
              </a:ext>
            </a:extLst>
          </p:cNvPr>
          <p:cNvSpPr txBox="1">
            <a:spLocks/>
          </p:cNvSpPr>
          <p:nvPr/>
        </p:nvSpPr>
        <p:spPr>
          <a:xfrm>
            <a:off x="1328531" y="6184051"/>
            <a:ext cx="6728791" cy="35501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200" b="1" dirty="0">
                <a:solidFill>
                  <a:srgbClr val="CDDB00"/>
                </a:solidFill>
                <a:latin typeface="Arial" panose="020B0604020202020204" pitchFamily="34" charset="0"/>
                <a:cs typeface="Arial" panose="020B0604020202020204" pitchFamily="34" charset="0"/>
              </a:rPr>
              <a:t>Empowering lives through learning</a:t>
            </a:r>
          </a:p>
        </p:txBody>
      </p:sp>
      <p:sp>
        <p:nvSpPr>
          <p:cNvPr id="7" name="Title 1">
            <a:extLst>
              <a:ext uri="{FF2B5EF4-FFF2-40B4-BE49-F238E27FC236}">
                <a16:creationId xmlns:a16="http://schemas.microsoft.com/office/drawing/2014/main" id="{4302C449-FD2F-4ADB-B25C-CCB88D6CB7C8}"/>
              </a:ext>
            </a:extLst>
          </p:cNvPr>
          <p:cNvSpPr txBox="1">
            <a:spLocks/>
          </p:cNvSpPr>
          <p:nvPr/>
        </p:nvSpPr>
        <p:spPr>
          <a:xfrm>
            <a:off x="1120713" y="1890361"/>
            <a:ext cx="10515600" cy="228283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Aft>
                <a:spcPts val="1800"/>
              </a:spcAft>
            </a:pPr>
            <a:r>
              <a:rPr lang="en-GB" sz="4400" b="1" dirty="0">
                <a:solidFill>
                  <a:srgbClr val="00A6CE"/>
                </a:solidFill>
                <a:latin typeface="Arial"/>
                <a:cs typeface="Arial"/>
              </a:rPr>
              <a:t>UCAS – What next?</a:t>
            </a:r>
            <a:endParaRPr lang="en-GB" sz="4400" b="1" dirty="0">
              <a:solidFill>
                <a:srgbClr val="00A6CE"/>
              </a:solidFill>
              <a:latin typeface="Arial" panose="020B0604020202020204" pitchFamily="34" charset="0"/>
              <a:cs typeface="Arial" panose="020B0604020202020204" pitchFamily="34" charset="0"/>
            </a:endParaRPr>
          </a:p>
          <a:p>
            <a:pPr algn="l">
              <a:spcAft>
                <a:spcPts val="1800"/>
              </a:spcAft>
            </a:pPr>
            <a:r>
              <a:rPr lang="en-GB" sz="3200" b="1" dirty="0">
                <a:solidFill>
                  <a:schemeClr val="bg1"/>
                </a:solidFill>
                <a:latin typeface="Arial" panose="020B0604020202020204" pitchFamily="34" charset="0"/>
                <a:cs typeface="Arial" panose="020B0604020202020204" pitchFamily="34" charset="0"/>
              </a:rPr>
              <a:t>Kevin Warren</a:t>
            </a:r>
            <a:endParaRPr lang="en-GB" sz="3200" dirty="0">
              <a:solidFill>
                <a:schemeClr val="bg1"/>
              </a:solidFill>
              <a:latin typeface="Arial" panose="020B0604020202020204" pitchFamily="34" charset="0"/>
              <a:cs typeface="Arial" panose="020B0604020202020204" pitchFamily="34" charset="0"/>
            </a:endParaRPr>
          </a:p>
          <a:p>
            <a:pPr algn="l">
              <a:spcAft>
                <a:spcPts val="1800"/>
              </a:spcAft>
            </a:pPr>
            <a:r>
              <a:rPr lang="en-GB" sz="1800" b="1" dirty="0">
                <a:solidFill>
                  <a:schemeClr val="bg1"/>
                </a:solidFill>
                <a:latin typeface="Arial" panose="020B0604020202020204" pitchFamily="34" charset="0"/>
                <a:cs typeface="Arial" panose="020B0604020202020204" pitchFamily="34" charset="0"/>
              </a:rPr>
              <a:t>15</a:t>
            </a:r>
            <a:r>
              <a:rPr lang="en-GB" sz="1800" b="1" baseline="30000" dirty="0">
                <a:solidFill>
                  <a:schemeClr val="bg1"/>
                </a:solidFill>
                <a:latin typeface="Arial" panose="020B0604020202020204" pitchFamily="34" charset="0"/>
                <a:cs typeface="Arial" panose="020B0604020202020204" pitchFamily="34" charset="0"/>
              </a:rPr>
              <a:t>th</a:t>
            </a:r>
            <a:r>
              <a:rPr lang="en-GB" sz="1800" b="1" dirty="0">
                <a:solidFill>
                  <a:schemeClr val="bg1"/>
                </a:solidFill>
                <a:latin typeface="Arial" panose="020B0604020202020204" pitchFamily="34" charset="0"/>
                <a:cs typeface="Arial" panose="020B0604020202020204" pitchFamily="34" charset="0"/>
              </a:rPr>
              <a:t> February 2022</a:t>
            </a:r>
          </a:p>
        </p:txBody>
      </p:sp>
      <p:pic>
        <p:nvPicPr>
          <p:cNvPr id="5" name="Picture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53077" y="286376"/>
            <a:ext cx="3308762" cy="1012352"/>
          </a:xfrm>
          <a:prstGeom prst="rect">
            <a:avLst/>
          </a:prstGeom>
        </p:spPr>
      </p:pic>
    </p:spTree>
    <p:extLst>
      <p:ext uri="{BB962C8B-B14F-4D97-AF65-F5344CB8AC3E}">
        <p14:creationId xmlns:p14="http://schemas.microsoft.com/office/powerpoint/2010/main" val="61481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BAF1CA-5B2A-4019-A3C2-723F7C156A7A}"/>
              </a:ext>
            </a:extLst>
          </p:cNvPr>
          <p:cNvSpPr txBox="1">
            <a:spLocks/>
          </p:cNvSpPr>
          <p:nvPr/>
        </p:nvSpPr>
        <p:spPr>
          <a:xfrm>
            <a:off x="1137457" y="1536776"/>
            <a:ext cx="10515600" cy="7100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000" b="1" dirty="0">
              <a:solidFill>
                <a:srgbClr val="00A6C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65F717F7-265C-4208-A23F-E52E66EA09CE}"/>
              </a:ext>
            </a:extLst>
          </p:cNvPr>
          <p:cNvSpPr txBox="1">
            <a:spLocks/>
          </p:cNvSpPr>
          <p:nvPr/>
        </p:nvSpPr>
        <p:spPr>
          <a:xfrm>
            <a:off x="1137456" y="789733"/>
            <a:ext cx="9893531" cy="411243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cs typeface="Calibri"/>
            </a:endParaRPr>
          </a:p>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ea typeface="+mn-lt"/>
              <a:cs typeface="+mn-lt"/>
            </a:endParaRPr>
          </a:p>
          <a:p>
            <a:pPr algn="l"/>
            <a:endParaRPr lang="en-GB" sz="2000" dirty="0">
              <a:solidFill>
                <a:srgbClr val="000000"/>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31E43"/>
              </a:solidFill>
              <a:latin typeface="Arial"/>
              <a:cs typeface="Arial"/>
            </a:endParaRPr>
          </a:p>
        </p:txBody>
      </p:sp>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3201" y="286376"/>
            <a:ext cx="3308762" cy="1006714"/>
          </a:xfrm>
          <a:prstGeom prst="rect">
            <a:avLst/>
          </a:prstGeom>
        </p:spPr>
      </p:pic>
      <p:sp>
        <p:nvSpPr>
          <p:cNvPr id="8" name="Title 1">
            <a:extLst>
              <a:ext uri="{FF2B5EF4-FFF2-40B4-BE49-F238E27FC236}">
                <a16:creationId xmlns:a16="http://schemas.microsoft.com/office/drawing/2014/main" id="{016A6435-080E-429E-BE69-473D9CC157A6}"/>
              </a:ext>
            </a:extLst>
          </p:cNvPr>
          <p:cNvSpPr txBox="1">
            <a:spLocks/>
          </p:cNvSpPr>
          <p:nvPr/>
        </p:nvSpPr>
        <p:spPr>
          <a:xfrm>
            <a:off x="1137456" y="6175513"/>
            <a:ext cx="10034848" cy="4331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000" b="1" dirty="0">
                <a:solidFill>
                  <a:srgbClr val="00A6CE"/>
                </a:solidFill>
                <a:latin typeface="Arial" panose="020B0604020202020204" pitchFamily="34" charset="0"/>
                <a:cs typeface="Arial" panose="020B0604020202020204" pitchFamily="34" charset="0"/>
              </a:rPr>
              <a:t>….........................................................................................................................................</a:t>
            </a:r>
          </a:p>
        </p:txBody>
      </p:sp>
      <p:sp>
        <p:nvSpPr>
          <p:cNvPr id="2" name="Rectangle 1">
            <a:extLst>
              <a:ext uri="{FF2B5EF4-FFF2-40B4-BE49-F238E27FC236}">
                <a16:creationId xmlns:a16="http://schemas.microsoft.com/office/drawing/2014/main" id="{E31DCCFC-DB7C-407C-9579-0F83AF3AE3BA}"/>
              </a:ext>
            </a:extLst>
          </p:cNvPr>
          <p:cNvSpPr/>
          <p:nvPr/>
        </p:nvSpPr>
        <p:spPr>
          <a:xfrm>
            <a:off x="295480" y="4867938"/>
            <a:ext cx="9342783" cy="1477328"/>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Key Information:</a:t>
            </a:r>
          </a:p>
          <a:p>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r>
              <a:rPr lang="en-GB" dirty="0">
                <a:solidFill>
                  <a:srgbClr val="082A75"/>
                </a:solidFill>
                <a:latin typeface="Arial" panose="020B0604020202020204" pitchFamily="34" charset="0"/>
                <a:ea typeface="MS Mincho" panose="02020609040205080304" pitchFamily="49" charset="-128"/>
                <a:cs typeface="Arial" panose="020B0604020202020204" pitchFamily="34" charset="0"/>
              </a:rPr>
              <a:t>Fill in the application form online and provide evidence of identity.</a:t>
            </a:r>
          </a:p>
          <a:p>
            <a:pPr marL="285750" indent="-285750">
              <a:buFont typeface="Arial" panose="020B0604020202020204" pitchFamily="34" charset="0"/>
              <a:buChar char="•"/>
            </a:pPr>
            <a:r>
              <a:rPr lang="en-GB" dirty="0">
                <a:solidFill>
                  <a:srgbClr val="082A75"/>
                </a:solidFill>
                <a:latin typeface="Arial" panose="020B0604020202020204" pitchFamily="34" charset="0"/>
                <a:ea typeface="MS Mincho" panose="02020609040205080304" pitchFamily="49" charset="-128"/>
                <a:cs typeface="Arial" panose="020B0604020202020204" pitchFamily="34" charset="0"/>
              </a:rPr>
              <a:t>How to apply: </a:t>
            </a:r>
            <a:r>
              <a:rPr lang="en-GB" dirty="0">
                <a:solidFill>
                  <a:srgbClr val="082A75"/>
                </a:solidFill>
                <a:latin typeface="Arial" panose="020B0604020202020204" pitchFamily="34" charset="0"/>
                <a:ea typeface="MS Mincho" panose="02020609040205080304" pitchFamily="49" charset="-128"/>
                <a:cs typeface="Arial" panose="020B0604020202020204" pitchFamily="34" charset="0"/>
                <a:hlinkClick r:id="rId3"/>
              </a:rPr>
              <a:t> www.gov.uk/studentfinance</a:t>
            </a:r>
            <a:endParaRPr lang="en-GB"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en-GB" dirty="0">
              <a:solidFill>
                <a:srgbClr val="082A75"/>
              </a:solidFill>
              <a:latin typeface="Arial" panose="020B0604020202020204" pitchFamily="34" charset="0"/>
              <a:ea typeface="MS Mincho" panose="02020609040205080304" pitchFamily="49" charset="-128"/>
              <a:cs typeface="Arial" panose="020B0604020202020204" pitchFamily="34" charset="0"/>
            </a:endParaRPr>
          </a:p>
        </p:txBody>
      </p:sp>
      <p:pic>
        <p:nvPicPr>
          <p:cNvPr id="3" name="Picture 2">
            <a:extLst>
              <a:ext uri="{FF2B5EF4-FFF2-40B4-BE49-F238E27FC236}">
                <a16:creationId xmlns:a16="http://schemas.microsoft.com/office/drawing/2014/main" id="{99E96906-9445-4DEE-82FB-76411CD690E8}"/>
              </a:ext>
            </a:extLst>
          </p:cNvPr>
          <p:cNvPicPr>
            <a:picLocks noChangeAspect="1"/>
          </p:cNvPicPr>
          <p:nvPr/>
        </p:nvPicPr>
        <p:blipFill>
          <a:blip r:embed="rId4"/>
          <a:stretch>
            <a:fillRect/>
          </a:stretch>
        </p:blipFill>
        <p:spPr>
          <a:xfrm>
            <a:off x="203201" y="2900475"/>
            <a:ext cx="6972300" cy="1838325"/>
          </a:xfrm>
          <a:prstGeom prst="rect">
            <a:avLst/>
          </a:prstGeom>
        </p:spPr>
      </p:pic>
      <p:sp>
        <p:nvSpPr>
          <p:cNvPr id="9" name="Rectangle 8">
            <a:extLst>
              <a:ext uri="{FF2B5EF4-FFF2-40B4-BE49-F238E27FC236}">
                <a16:creationId xmlns:a16="http://schemas.microsoft.com/office/drawing/2014/main" id="{77A6C9B7-B89F-49B9-9607-27B6E604A95C}"/>
              </a:ext>
            </a:extLst>
          </p:cNvPr>
          <p:cNvSpPr/>
          <p:nvPr/>
        </p:nvSpPr>
        <p:spPr>
          <a:xfrm>
            <a:off x="355601" y="1448467"/>
            <a:ext cx="9342783" cy="1200329"/>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Key Information TUITION FEE LOANS:</a:t>
            </a:r>
          </a:p>
          <a:p>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r>
              <a:rPr lang="en-GB" dirty="0">
                <a:solidFill>
                  <a:srgbClr val="082A75"/>
                </a:solidFill>
                <a:latin typeface="Arial" panose="020B0604020202020204" pitchFamily="34" charset="0"/>
                <a:ea typeface="MS Mincho" panose="02020609040205080304" pitchFamily="49" charset="-128"/>
                <a:cs typeface="Arial" panose="020B0604020202020204" pitchFamily="34" charset="0"/>
              </a:rPr>
              <a:t>Tuition Fee Loans – £9,250 per year.</a:t>
            </a:r>
          </a:p>
          <a:p>
            <a:pPr marL="285750" indent="-285750">
              <a:buFont typeface="Arial" panose="020B0604020202020204" pitchFamily="34" charset="0"/>
              <a:buChar char="•"/>
            </a:pPr>
            <a:r>
              <a:rPr lang="en-GB" dirty="0">
                <a:solidFill>
                  <a:srgbClr val="082A75"/>
                </a:solidFill>
                <a:latin typeface="Arial" panose="020B0604020202020204" pitchFamily="34" charset="0"/>
                <a:ea typeface="MS Mincho" panose="02020609040205080304" pitchFamily="49" charset="-128"/>
                <a:cs typeface="Arial" panose="020B0604020202020204" pitchFamily="34" charset="0"/>
              </a:rPr>
              <a:t>Paid directly to the university on your behalf</a:t>
            </a:r>
          </a:p>
        </p:txBody>
      </p:sp>
    </p:spTree>
    <p:extLst>
      <p:ext uri="{BB962C8B-B14F-4D97-AF65-F5344CB8AC3E}">
        <p14:creationId xmlns:p14="http://schemas.microsoft.com/office/powerpoint/2010/main" val="1854753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500"/>
                                        <p:tgtEl>
                                          <p:spTgt spid="9">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3" end="3"/>
                                            </p:txEl>
                                          </p:spTgt>
                                        </p:tgtEl>
                                        <p:attrNameLst>
                                          <p:attrName>style.visibility</p:attrName>
                                        </p:attrNameLst>
                                      </p:cBhvr>
                                      <p:to>
                                        <p:strVal val="visible"/>
                                      </p:to>
                                    </p:set>
                                    <p:animEffect transition="in" filter="fade">
                                      <p:cBhvr>
                                        <p:cTn id="10" dur="500"/>
                                        <p:tgtEl>
                                          <p:spTgt spid="9">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fade">
                                      <p:cBhvr>
                                        <p:cTn id="23"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BAF1CA-5B2A-4019-A3C2-723F7C156A7A}"/>
              </a:ext>
            </a:extLst>
          </p:cNvPr>
          <p:cNvSpPr txBox="1">
            <a:spLocks/>
          </p:cNvSpPr>
          <p:nvPr/>
        </p:nvSpPr>
        <p:spPr>
          <a:xfrm>
            <a:off x="1137457" y="1536776"/>
            <a:ext cx="10515600" cy="7100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000" b="1" dirty="0">
              <a:solidFill>
                <a:srgbClr val="00A6C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65F717F7-265C-4208-A23F-E52E66EA09CE}"/>
              </a:ext>
            </a:extLst>
          </p:cNvPr>
          <p:cNvSpPr txBox="1">
            <a:spLocks/>
          </p:cNvSpPr>
          <p:nvPr/>
        </p:nvSpPr>
        <p:spPr>
          <a:xfrm>
            <a:off x="1137456" y="789733"/>
            <a:ext cx="9893531" cy="411243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cs typeface="Calibri"/>
            </a:endParaRPr>
          </a:p>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ea typeface="+mn-lt"/>
              <a:cs typeface="+mn-lt"/>
            </a:endParaRPr>
          </a:p>
          <a:p>
            <a:pPr algn="l"/>
            <a:endParaRPr lang="en-GB" sz="2000" dirty="0">
              <a:solidFill>
                <a:srgbClr val="000000"/>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31E43"/>
              </a:solidFill>
              <a:latin typeface="Arial"/>
              <a:cs typeface="Arial"/>
            </a:endParaRPr>
          </a:p>
        </p:txBody>
      </p:sp>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3201" y="286376"/>
            <a:ext cx="3308762" cy="1006714"/>
          </a:xfrm>
          <a:prstGeom prst="rect">
            <a:avLst/>
          </a:prstGeom>
        </p:spPr>
      </p:pic>
      <p:sp>
        <p:nvSpPr>
          <p:cNvPr id="8" name="Title 1">
            <a:extLst>
              <a:ext uri="{FF2B5EF4-FFF2-40B4-BE49-F238E27FC236}">
                <a16:creationId xmlns:a16="http://schemas.microsoft.com/office/drawing/2014/main" id="{016A6435-080E-429E-BE69-473D9CC157A6}"/>
              </a:ext>
            </a:extLst>
          </p:cNvPr>
          <p:cNvSpPr txBox="1">
            <a:spLocks/>
          </p:cNvSpPr>
          <p:nvPr/>
        </p:nvSpPr>
        <p:spPr>
          <a:xfrm>
            <a:off x="1137456" y="6175513"/>
            <a:ext cx="10034848" cy="4331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000" b="1" dirty="0">
                <a:solidFill>
                  <a:srgbClr val="00A6CE"/>
                </a:solidFill>
                <a:latin typeface="Arial" panose="020B0604020202020204" pitchFamily="34" charset="0"/>
                <a:cs typeface="Arial" panose="020B0604020202020204" pitchFamily="34" charset="0"/>
              </a:rPr>
              <a:t>….........................................................................................................................................</a:t>
            </a:r>
          </a:p>
        </p:txBody>
      </p:sp>
      <p:sp>
        <p:nvSpPr>
          <p:cNvPr id="9" name="Rectangle 8">
            <a:extLst>
              <a:ext uri="{FF2B5EF4-FFF2-40B4-BE49-F238E27FC236}">
                <a16:creationId xmlns:a16="http://schemas.microsoft.com/office/drawing/2014/main" id="{77A6C9B7-B89F-49B9-9607-27B6E604A95C}"/>
              </a:ext>
            </a:extLst>
          </p:cNvPr>
          <p:cNvSpPr/>
          <p:nvPr/>
        </p:nvSpPr>
        <p:spPr>
          <a:xfrm>
            <a:off x="355601" y="2551837"/>
            <a:ext cx="4619071" cy="2585323"/>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Key Information LIVING COSTS (MAINTENANCE) LOANS:</a:t>
            </a:r>
          </a:p>
          <a:p>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r>
              <a:rPr lang="en-GB" dirty="0">
                <a:solidFill>
                  <a:srgbClr val="082A75"/>
                </a:solidFill>
                <a:latin typeface="Arial" panose="020B0604020202020204" pitchFamily="34" charset="0"/>
                <a:ea typeface="MS Mincho" panose="02020609040205080304" pitchFamily="49" charset="-128"/>
                <a:cs typeface="Arial" panose="020B0604020202020204" pitchFamily="34" charset="0"/>
              </a:rPr>
              <a:t>How much you can get depends on when you started your course, where you live, and your household income.</a:t>
            </a:r>
          </a:p>
          <a:p>
            <a:pPr marL="285750" indent="-285750">
              <a:buFont typeface="Arial" panose="020B0604020202020204" pitchFamily="34" charset="0"/>
              <a:buChar char="•"/>
            </a:pPr>
            <a:endParaRPr lang="en-GB"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r>
              <a:rPr lang="en-GB" dirty="0">
                <a:solidFill>
                  <a:srgbClr val="082A75"/>
                </a:solidFill>
                <a:latin typeface="Arial" panose="020B0604020202020204" pitchFamily="34" charset="0"/>
                <a:ea typeface="MS Mincho" panose="02020609040205080304" pitchFamily="49" charset="-128"/>
                <a:cs typeface="Arial" panose="020B0604020202020204" pitchFamily="34" charset="0"/>
              </a:rPr>
              <a:t>How to apply:</a:t>
            </a:r>
          </a:p>
          <a:p>
            <a:r>
              <a:rPr lang="en-GB" dirty="0">
                <a:solidFill>
                  <a:srgbClr val="082A75"/>
                </a:solidFill>
                <a:latin typeface="Arial" panose="020B0604020202020204" pitchFamily="34" charset="0"/>
                <a:ea typeface="MS Mincho" panose="02020609040205080304" pitchFamily="49" charset="-128"/>
                <a:cs typeface="Arial" panose="020B0604020202020204" pitchFamily="34" charset="0"/>
                <a:hlinkClick r:id="rId3"/>
              </a:rPr>
              <a:t> www.gov.uk/studentfinance</a:t>
            </a:r>
            <a:endParaRPr lang="en-GB" dirty="0">
              <a:solidFill>
                <a:srgbClr val="082A75"/>
              </a:solidFill>
              <a:latin typeface="Arial" panose="020B0604020202020204" pitchFamily="34" charset="0"/>
              <a:ea typeface="MS Mincho" panose="02020609040205080304" pitchFamily="49" charset="-128"/>
              <a:cs typeface="Arial" panose="020B0604020202020204" pitchFamily="34" charset="0"/>
            </a:endParaRPr>
          </a:p>
        </p:txBody>
      </p:sp>
      <p:pic>
        <p:nvPicPr>
          <p:cNvPr id="4" name="Picture 3">
            <a:extLst>
              <a:ext uri="{FF2B5EF4-FFF2-40B4-BE49-F238E27FC236}">
                <a16:creationId xmlns:a16="http://schemas.microsoft.com/office/drawing/2014/main" id="{48096612-33F6-4B4D-B897-0206CA411932}"/>
              </a:ext>
            </a:extLst>
          </p:cNvPr>
          <p:cNvPicPr>
            <a:picLocks noChangeAspect="1"/>
          </p:cNvPicPr>
          <p:nvPr/>
        </p:nvPicPr>
        <p:blipFill>
          <a:blip r:embed="rId4"/>
          <a:stretch>
            <a:fillRect/>
          </a:stretch>
        </p:blipFill>
        <p:spPr>
          <a:xfrm>
            <a:off x="4835524" y="588180"/>
            <a:ext cx="7153275" cy="5229225"/>
          </a:xfrm>
          <a:prstGeom prst="rect">
            <a:avLst/>
          </a:prstGeom>
        </p:spPr>
      </p:pic>
    </p:spTree>
    <p:extLst>
      <p:ext uri="{BB962C8B-B14F-4D97-AF65-F5344CB8AC3E}">
        <p14:creationId xmlns:p14="http://schemas.microsoft.com/office/powerpoint/2010/main" val="280359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2" end="2"/>
                                            </p:txEl>
                                          </p:spTgt>
                                        </p:tgtEl>
                                        <p:attrNameLst>
                                          <p:attrName>style.visibility</p:attrName>
                                        </p:attrNameLst>
                                      </p:cBhvr>
                                      <p:to>
                                        <p:strVal val="visible"/>
                                      </p:to>
                                    </p:set>
                                    <p:animEffect transition="in" filter="fade">
                                      <p:cBhvr>
                                        <p:cTn id="10" dur="500"/>
                                        <p:tgtEl>
                                          <p:spTgt spid="9">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4" end="4"/>
                                            </p:txEl>
                                          </p:spTgt>
                                        </p:tgtEl>
                                        <p:attrNameLst>
                                          <p:attrName>style.visibility</p:attrName>
                                        </p:attrNameLst>
                                      </p:cBhvr>
                                      <p:to>
                                        <p:strVal val="visible"/>
                                      </p:to>
                                    </p:set>
                                    <p:animEffect transition="in" filter="fade">
                                      <p:cBhvr>
                                        <p:cTn id="20" dur="500"/>
                                        <p:tgtEl>
                                          <p:spTgt spid="9">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animEffect transition="in" filter="fade">
                                      <p:cBhvr>
                                        <p:cTn id="23"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BAF1CA-5B2A-4019-A3C2-723F7C156A7A}"/>
              </a:ext>
            </a:extLst>
          </p:cNvPr>
          <p:cNvSpPr txBox="1">
            <a:spLocks/>
          </p:cNvSpPr>
          <p:nvPr/>
        </p:nvSpPr>
        <p:spPr>
          <a:xfrm>
            <a:off x="1137457" y="1536776"/>
            <a:ext cx="10515600" cy="7100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000" b="1" dirty="0">
              <a:solidFill>
                <a:srgbClr val="00A6C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65F717F7-265C-4208-A23F-E52E66EA09CE}"/>
              </a:ext>
            </a:extLst>
          </p:cNvPr>
          <p:cNvSpPr txBox="1">
            <a:spLocks/>
          </p:cNvSpPr>
          <p:nvPr/>
        </p:nvSpPr>
        <p:spPr>
          <a:xfrm>
            <a:off x="1137456" y="789733"/>
            <a:ext cx="9893531" cy="411243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cs typeface="Calibri"/>
            </a:endParaRPr>
          </a:p>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ea typeface="+mn-lt"/>
              <a:cs typeface="+mn-lt"/>
            </a:endParaRPr>
          </a:p>
          <a:p>
            <a:pPr algn="l"/>
            <a:endParaRPr lang="en-GB" sz="2000" dirty="0">
              <a:solidFill>
                <a:srgbClr val="000000"/>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31E43"/>
              </a:solidFill>
              <a:latin typeface="Arial"/>
              <a:cs typeface="Arial"/>
            </a:endParaRPr>
          </a:p>
        </p:txBody>
      </p:sp>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3201" y="286376"/>
            <a:ext cx="3308762" cy="1006714"/>
          </a:xfrm>
          <a:prstGeom prst="rect">
            <a:avLst/>
          </a:prstGeom>
        </p:spPr>
      </p:pic>
      <p:sp>
        <p:nvSpPr>
          <p:cNvPr id="8" name="Title 1">
            <a:extLst>
              <a:ext uri="{FF2B5EF4-FFF2-40B4-BE49-F238E27FC236}">
                <a16:creationId xmlns:a16="http://schemas.microsoft.com/office/drawing/2014/main" id="{016A6435-080E-429E-BE69-473D9CC157A6}"/>
              </a:ext>
            </a:extLst>
          </p:cNvPr>
          <p:cNvSpPr txBox="1">
            <a:spLocks/>
          </p:cNvSpPr>
          <p:nvPr/>
        </p:nvSpPr>
        <p:spPr>
          <a:xfrm>
            <a:off x="1137456" y="6175513"/>
            <a:ext cx="10034848" cy="4331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000" b="1" dirty="0">
                <a:solidFill>
                  <a:srgbClr val="00A6CE"/>
                </a:solidFill>
                <a:latin typeface="Arial" panose="020B0604020202020204" pitchFamily="34" charset="0"/>
                <a:cs typeface="Arial" panose="020B0604020202020204" pitchFamily="34" charset="0"/>
              </a:rPr>
              <a:t>….........................................................................................................................................</a:t>
            </a:r>
          </a:p>
        </p:txBody>
      </p:sp>
      <p:sp>
        <p:nvSpPr>
          <p:cNvPr id="2" name="Rectangle 1">
            <a:extLst>
              <a:ext uri="{FF2B5EF4-FFF2-40B4-BE49-F238E27FC236}">
                <a16:creationId xmlns:a16="http://schemas.microsoft.com/office/drawing/2014/main" id="{E31DCCFC-DB7C-407C-9579-0F83AF3AE3BA}"/>
              </a:ext>
            </a:extLst>
          </p:cNvPr>
          <p:cNvSpPr/>
          <p:nvPr/>
        </p:nvSpPr>
        <p:spPr>
          <a:xfrm>
            <a:off x="102534" y="1664661"/>
            <a:ext cx="4885546" cy="2585323"/>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Repaying your loans</a:t>
            </a:r>
          </a:p>
          <a:p>
            <a:pPr marL="285750" indent="-285750">
              <a:buFont typeface="Arial" panose="020B0604020202020204" pitchFamily="34" charset="0"/>
              <a:buChar char="•"/>
            </a:pPr>
            <a:r>
              <a:rPr lang="en-GB" dirty="0">
                <a:solidFill>
                  <a:srgbClr val="031E43"/>
                </a:solidFill>
                <a:latin typeface="Arial" panose="020B0604020202020204" pitchFamily="34" charset="0"/>
                <a:cs typeface="Arial" panose="020B0604020202020204" pitchFamily="34" charset="0"/>
              </a:rPr>
              <a:t>The important thing to remember is that the amount you’ll repay will be based on how much you earn, not how much you borrow.</a:t>
            </a:r>
          </a:p>
          <a:p>
            <a:pPr marL="285750" indent="-285750">
              <a:buFont typeface="Arial" panose="020B0604020202020204" pitchFamily="34" charset="0"/>
              <a:buChar char="•"/>
            </a:pPr>
            <a:r>
              <a:rPr lang="en-GB" dirty="0">
                <a:solidFill>
                  <a:srgbClr val="333333"/>
                </a:solidFill>
                <a:latin typeface="Roboto"/>
              </a:rPr>
              <a:t>Once you leave your course, you’ll only repay when your income is above the repayment threshold. </a:t>
            </a:r>
          </a:p>
          <a:p>
            <a:pPr marL="285750" indent="-285750">
              <a:buFont typeface="Arial" panose="020B0604020202020204" pitchFamily="34" charset="0"/>
              <a:buChar char="•"/>
            </a:pPr>
            <a:r>
              <a:rPr lang="en-GB" dirty="0">
                <a:solidFill>
                  <a:srgbClr val="333333"/>
                </a:solidFill>
                <a:latin typeface="Roboto"/>
              </a:rPr>
              <a:t>The current UK threshold is £27,295 a year, £2,274 a month, or £524 a week.</a:t>
            </a:r>
            <a:endParaRPr lang="en-US" dirty="0">
              <a:solidFill>
                <a:srgbClr val="031E43"/>
              </a:solidFill>
              <a:latin typeface="Arial" panose="020B0604020202020204" pitchFamily="34" charset="0"/>
              <a:ea typeface="MS Mincho" panose="02020609040205080304" pitchFamily="49" charset="-128"/>
              <a:cs typeface="Arial" panose="020B0604020202020204" pitchFamily="34" charset="0"/>
            </a:endParaRPr>
          </a:p>
        </p:txBody>
      </p:sp>
      <p:pic>
        <p:nvPicPr>
          <p:cNvPr id="3" name="Picture 2">
            <a:extLst>
              <a:ext uri="{FF2B5EF4-FFF2-40B4-BE49-F238E27FC236}">
                <a16:creationId xmlns:a16="http://schemas.microsoft.com/office/drawing/2014/main" id="{11A7B7E2-E149-4C37-B8EC-E080C56CACFE}"/>
              </a:ext>
            </a:extLst>
          </p:cNvPr>
          <p:cNvPicPr>
            <a:picLocks noChangeAspect="1"/>
          </p:cNvPicPr>
          <p:nvPr/>
        </p:nvPicPr>
        <p:blipFill>
          <a:blip r:embed="rId3"/>
          <a:stretch>
            <a:fillRect/>
          </a:stretch>
        </p:blipFill>
        <p:spPr>
          <a:xfrm>
            <a:off x="4988080" y="1534397"/>
            <a:ext cx="7203920" cy="2835479"/>
          </a:xfrm>
          <a:prstGeom prst="rect">
            <a:avLst/>
          </a:prstGeom>
        </p:spPr>
      </p:pic>
      <p:sp>
        <p:nvSpPr>
          <p:cNvPr id="9" name="Rectangle 8">
            <a:extLst>
              <a:ext uri="{FF2B5EF4-FFF2-40B4-BE49-F238E27FC236}">
                <a16:creationId xmlns:a16="http://schemas.microsoft.com/office/drawing/2014/main" id="{82B80877-1A76-4A5B-ACC3-B614814371FD}"/>
              </a:ext>
            </a:extLst>
          </p:cNvPr>
          <p:cNvSpPr/>
          <p:nvPr/>
        </p:nvSpPr>
        <p:spPr>
          <a:xfrm>
            <a:off x="102534" y="4621555"/>
            <a:ext cx="8731073" cy="1200329"/>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Example:</a:t>
            </a:r>
          </a:p>
          <a:p>
            <a:pPr marL="285750" indent="-285750">
              <a:buFont typeface="Arial" panose="020B0604020202020204" pitchFamily="34" charset="0"/>
              <a:buChar char="•"/>
            </a:pPr>
            <a:r>
              <a:rPr lang="en-GB" dirty="0">
                <a:solidFill>
                  <a:srgbClr val="333333"/>
                </a:solidFill>
                <a:latin typeface="Roboto"/>
              </a:rPr>
              <a:t>If you earn £27,720 (£2,310 a month before tax), you’ll repay £3 a month. This is because £2,310 is £36 above the monthly threshold of £2,274, and 9% of £36 is £3 (rounded down to the nearest pound).</a:t>
            </a:r>
            <a:endParaRPr lang="en-US" dirty="0">
              <a:solidFill>
                <a:srgbClr val="031E43"/>
              </a:solidFill>
              <a:latin typeface="Arial" panose="020B060402020202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1790832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31E43"/>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302C449-FD2F-4ADB-B25C-CCB88D6CB7C8}"/>
              </a:ext>
            </a:extLst>
          </p:cNvPr>
          <p:cNvSpPr txBox="1">
            <a:spLocks/>
          </p:cNvSpPr>
          <p:nvPr/>
        </p:nvSpPr>
        <p:spPr>
          <a:xfrm>
            <a:off x="1282890" y="2569197"/>
            <a:ext cx="10561241" cy="66937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Aft>
                <a:spcPts val="1800"/>
              </a:spcAft>
            </a:pPr>
            <a:r>
              <a:rPr lang="en-GB" sz="4000" b="1" dirty="0">
                <a:solidFill>
                  <a:srgbClr val="00A6CE"/>
                </a:solidFill>
                <a:latin typeface="Arial" panose="020B0604020202020204" pitchFamily="34" charset="0"/>
                <a:cs typeface="Arial" panose="020B0604020202020204" pitchFamily="34" charset="0"/>
              </a:rPr>
              <a:t>UCAS Extra and Clearing</a:t>
            </a:r>
            <a:endParaRPr lang="en-GB" sz="4000" dirty="0">
              <a:solidFill>
                <a:srgbClr val="00A6CE"/>
              </a:solidFill>
              <a:latin typeface="Arial" panose="020B0604020202020204" pitchFamily="34" charset="0"/>
              <a:cs typeface="Arial" panose="020B0604020202020204" pitchFamily="34" charset="0"/>
            </a:endParaRPr>
          </a:p>
        </p:txBody>
      </p:sp>
      <p:sp>
        <p:nvSpPr>
          <p:cNvPr id="9" name="Freeform: Shape 8">
            <a:extLst>
              <a:ext uri="{FF2B5EF4-FFF2-40B4-BE49-F238E27FC236}">
                <a16:creationId xmlns:a16="http://schemas.microsoft.com/office/drawing/2014/main" id="{0025EBAF-6B7A-4C4E-8FC5-34DBC6792B26}"/>
              </a:ext>
            </a:extLst>
          </p:cNvPr>
          <p:cNvSpPr>
            <a:spLocks/>
          </p:cNvSpPr>
          <p:nvPr/>
        </p:nvSpPr>
        <p:spPr bwMode="auto">
          <a:xfrm>
            <a:off x="9441815" y="4834668"/>
            <a:ext cx="2750185" cy="1246505"/>
          </a:xfrm>
          <a:custGeom>
            <a:avLst/>
            <a:gdLst>
              <a:gd name="T0" fmla="+- 0 11905 7575"/>
              <a:gd name="T1" fmla="*/ T0 w 4331"/>
              <a:gd name="T2" fmla="+- 0 14229 12682"/>
              <a:gd name="T3" fmla="*/ 14229 h 1963"/>
              <a:gd name="T4" fmla="+- 0 11577 7575"/>
              <a:gd name="T5" fmla="*/ T4 w 4331"/>
              <a:gd name="T6" fmla="+- 0 13885 12682"/>
              <a:gd name="T7" fmla="*/ 13885 h 1963"/>
              <a:gd name="T8" fmla="+- 0 11272 7575"/>
              <a:gd name="T9" fmla="*/ T8 w 4331"/>
              <a:gd name="T10" fmla="+- 0 13566 12682"/>
              <a:gd name="T11" fmla="*/ 13566 h 1963"/>
              <a:gd name="T12" fmla="+- 0 10548 7575"/>
              <a:gd name="T13" fmla="*/ T12 w 4331"/>
              <a:gd name="T14" fmla="+- 0 14325 12682"/>
              <a:gd name="T15" fmla="*/ 14325 h 1963"/>
              <a:gd name="T16" fmla="+- 0 10129 7575"/>
              <a:gd name="T17" fmla="*/ T16 w 4331"/>
              <a:gd name="T18" fmla="+- 0 13885 12682"/>
              <a:gd name="T19" fmla="*/ 13885 h 1963"/>
              <a:gd name="T20" fmla="+- 0 9824 7575"/>
              <a:gd name="T21" fmla="*/ T20 w 4331"/>
              <a:gd name="T22" fmla="+- 0 13566 12682"/>
              <a:gd name="T23" fmla="*/ 13566 h 1963"/>
              <a:gd name="T24" fmla="+- 0 9100 7575"/>
              <a:gd name="T25" fmla="*/ T24 w 4331"/>
              <a:gd name="T26" fmla="+- 0 14325 12682"/>
              <a:gd name="T27" fmla="*/ 14325 h 1963"/>
              <a:gd name="T28" fmla="+- 0 8680 7575"/>
              <a:gd name="T29" fmla="*/ T28 w 4331"/>
              <a:gd name="T30" fmla="+- 0 13885 12682"/>
              <a:gd name="T31" fmla="*/ 13885 h 1963"/>
              <a:gd name="T32" fmla="+- 0 8376 7575"/>
              <a:gd name="T33" fmla="*/ T32 w 4331"/>
              <a:gd name="T34" fmla="+- 0 13566 12682"/>
              <a:gd name="T35" fmla="*/ 13566 h 1963"/>
              <a:gd name="T36" fmla="+- 0 7575 7575"/>
              <a:gd name="T37" fmla="*/ T36 w 4331"/>
              <a:gd name="T38" fmla="+- 0 14404 12682"/>
              <a:gd name="T39" fmla="*/ 14404 h 1963"/>
              <a:gd name="T40" fmla="+- 0 7727 7575"/>
              <a:gd name="T41" fmla="*/ T40 w 4331"/>
              <a:gd name="T42" fmla="+- 0 14564 12682"/>
              <a:gd name="T43" fmla="*/ 14564 h 1963"/>
              <a:gd name="T44" fmla="+- 0 8376 7575"/>
              <a:gd name="T45" fmla="*/ T44 w 4331"/>
              <a:gd name="T46" fmla="+- 0 13885 12682"/>
              <a:gd name="T47" fmla="*/ 13885 h 1963"/>
              <a:gd name="T48" fmla="+- 0 9100 7575"/>
              <a:gd name="T49" fmla="*/ T48 w 4331"/>
              <a:gd name="T50" fmla="+- 0 14644 12682"/>
              <a:gd name="T51" fmla="*/ 14644 h 1963"/>
              <a:gd name="T52" fmla="+- 0 9405 7575"/>
              <a:gd name="T53" fmla="*/ T52 w 4331"/>
              <a:gd name="T54" fmla="+- 0 14325 12682"/>
              <a:gd name="T55" fmla="*/ 14325 h 1963"/>
              <a:gd name="T56" fmla="+- 0 9824 7575"/>
              <a:gd name="T57" fmla="*/ T56 w 4331"/>
              <a:gd name="T58" fmla="+- 0 13885 12682"/>
              <a:gd name="T59" fmla="*/ 13885 h 1963"/>
              <a:gd name="T60" fmla="+- 0 10548 7575"/>
              <a:gd name="T61" fmla="*/ T60 w 4331"/>
              <a:gd name="T62" fmla="+- 0 14644 12682"/>
              <a:gd name="T63" fmla="*/ 14644 h 1963"/>
              <a:gd name="T64" fmla="+- 0 10853 7575"/>
              <a:gd name="T65" fmla="*/ T64 w 4331"/>
              <a:gd name="T66" fmla="+- 0 14325 12682"/>
              <a:gd name="T67" fmla="*/ 14325 h 1963"/>
              <a:gd name="T68" fmla="+- 0 11272 7575"/>
              <a:gd name="T69" fmla="*/ T68 w 4331"/>
              <a:gd name="T70" fmla="+- 0 13885 12682"/>
              <a:gd name="T71" fmla="*/ 13885 h 1963"/>
              <a:gd name="T72" fmla="+- 0 11905 7575"/>
              <a:gd name="T73" fmla="*/ T72 w 4331"/>
              <a:gd name="T74" fmla="+- 0 14549 12682"/>
              <a:gd name="T75" fmla="*/ 14549 h 1963"/>
              <a:gd name="T76" fmla="+- 0 11905 7575"/>
              <a:gd name="T77" fmla="*/ T76 w 4331"/>
              <a:gd name="T78" fmla="+- 0 14229 12682"/>
              <a:gd name="T79" fmla="*/ 14229 h 1963"/>
              <a:gd name="T80" fmla="+- 0 11905 7575"/>
              <a:gd name="T81" fmla="*/ T80 w 4331"/>
              <a:gd name="T82" fmla="+- 0 13345 12682"/>
              <a:gd name="T83" fmla="*/ 13345 h 1963"/>
              <a:gd name="T84" fmla="+- 0 11577 7575"/>
              <a:gd name="T85" fmla="*/ T84 w 4331"/>
              <a:gd name="T86" fmla="+- 0 13001 12682"/>
              <a:gd name="T87" fmla="*/ 13001 h 1963"/>
              <a:gd name="T88" fmla="+- 0 11272 7575"/>
              <a:gd name="T89" fmla="*/ T88 w 4331"/>
              <a:gd name="T90" fmla="+- 0 12682 12682"/>
              <a:gd name="T91" fmla="*/ 12682 h 1963"/>
              <a:gd name="T92" fmla="+- 0 10548 7575"/>
              <a:gd name="T93" fmla="*/ T92 w 4331"/>
              <a:gd name="T94" fmla="+- 0 13441 12682"/>
              <a:gd name="T95" fmla="*/ 13441 h 1963"/>
              <a:gd name="T96" fmla="+- 0 10129 7575"/>
              <a:gd name="T97" fmla="*/ T96 w 4331"/>
              <a:gd name="T98" fmla="+- 0 13001 12682"/>
              <a:gd name="T99" fmla="*/ 13001 h 1963"/>
              <a:gd name="T100" fmla="+- 0 9824 7575"/>
              <a:gd name="T101" fmla="*/ T100 w 4331"/>
              <a:gd name="T102" fmla="+- 0 12682 12682"/>
              <a:gd name="T103" fmla="*/ 12682 h 1963"/>
              <a:gd name="T104" fmla="+- 0 9100 7575"/>
              <a:gd name="T105" fmla="*/ T104 w 4331"/>
              <a:gd name="T106" fmla="+- 0 13441 12682"/>
              <a:gd name="T107" fmla="*/ 13441 h 1963"/>
              <a:gd name="T108" fmla="+- 0 8680 7575"/>
              <a:gd name="T109" fmla="*/ T108 w 4331"/>
              <a:gd name="T110" fmla="+- 0 13001 12682"/>
              <a:gd name="T111" fmla="*/ 13001 h 1963"/>
              <a:gd name="T112" fmla="+- 0 8376 7575"/>
              <a:gd name="T113" fmla="*/ T112 w 4331"/>
              <a:gd name="T114" fmla="+- 0 12682 12682"/>
              <a:gd name="T115" fmla="*/ 12682 h 1963"/>
              <a:gd name="T116" fmla="+- 0 7575 7575"/>
              <a:gd name="T117" fmla="*/ T116 w 4331"/>
              <a:gd name="T118" fmla="+- 0 13521 12682"/>
              <a:gd name="T119" fmla="*/ 13521 h 1963"/>
              <a:gd name="T120" fmla="+- 0 7727 7575"/>
              <a:gd name="T121" fmla="*/ T120 w 4331"/>
              <a:gd name="T122" fmla="+- 0 13680 12682"/>
              <a:gd name="T123" fmla="*/ 13680 h 1963"/>
              <a:gd name="T124" fmla="+- 0 8376 7575"/>
              <a:gd name="T125" fmla="*/ T124 w 4331"/>
              <a:gd name="T126" fmla="+- 0 13001 12682"/>
              <a:gd name="T127" fmla="*/ 13001 h 1963"/>
              <a:gd name="T128" fmla="+- 0 9100 7575"/>
              <a:gd name="T129" fmla="*/ T128 w 4331"/>
              <a:gd name="T130" fmla="+- 0 13760 12682"/>
              <a:gd name="T131" fmla="*/ 13760 h 1963"/>
              <a:gd name="T132" fmla="+- 0 9405 7575"/>
              <a:gd name="T133" fmla="*/ T132 w 4331"/>
              <a:gd name="T134" fmla="+- 0 13441 12682"/>
              <a:gd name="T135" fmla="*/ 13441 h 1963"/>
              <a:gd name="T136" fmla="+- 0 9824 7575"/>
              <a:gd name="T137" fmla="*/ T136 w 4331"/>
              <a:gd name="T138" fmla="+- 0 13001 12682"/>
              <a:gd name="T139" fmla="*/ 13001 h 1963"/>
              <a:gd name="T140" fmla="+- 0 10548 7575"/>
              <a:gd name="T141" fmla="*/ T140 w 4331"/>
              <a:gd name="T142" fmla="+- 0 13760 12682"/>
              <a:gd name="T143" fmla="*/ 13760 h 1963"/>
              <a:gd name="T144" fmla="+- 0 10853 7575"/>
              <a:gd name="T145" fmla="*/ T144 w 4331"/>
              <a:gd name="T146" fmla="+- 0 13441 12682"/>
              <a:gd name="T147" fmla="*/ 13441 h 1963"/>
              <a:gd name="T148" fmla="+- 0 11272 7575"/>
              <a:gd name="T149" fmla="*/ T148 w 4331"/>
              <a:gd name="T150" fmla="+- 0 13001 12682"/>
              <a:gd name="T151" fmla="*/ 13001 h 1963"/>
              <a:gd name="T152" fmla="+- 0 11905 7575"/>
              <a:gd name="T153" fmla="*/ T152 w 4331"/>
              <a:gd name="T154" fmla="+- 0 13665 12682"/>
              <a:gd name="T155" fmla="*/ 13665 h 1963"/>
              <a:gd name="T156" fmla="+- 0 11905 7575"/>
              <a:gd name="T157" fmla="*/ T156 w 4331"/>
              <a:gd name="T158" fmla="+- 0 13345 12682"/>
              <a:gd name="T159" fmla="*/ 13345 h 196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Lst>
            <a:rect l="0" t="0" r="r" b="b"/>
            <a:pathLst>
              <a:path w="4331" h="1963">
                <a:moveTo>
                  <a:pt x="4330" y="1547"/>
                </a:moveTo>
                <a:lnTo>
                  <a:pt x="4002" y="1203"/>
                </a:lnTo>
                <a:lnTo>
                  <a:pt x="3697" y="884"/>
                </a:lnTo>
                <a:lnTo>
                  <a:pt x="2973" y="1643"/>
                </a:lnTo>
                <a:lnTo>
                  <a:pt x="2554" y="1203"/>
                </a:lnTo>
                <a:lnTo>
                  <a:pt x="2249" y="884"/>
                </a:lnTo>
                <a:lnTo>
                  <a:pt x="1525" y="1643"/>
                </a:lnTo>
                <a:lnTo>
                  <a:pt x="1105" y="1203"/>
                </a:lnTo>
                <a:lnTo>
                  <a:pt x="801" y="884"/>
                </a:lnTo>
                <a:lnTo>
                  <a:pt x="0" y="1722"/>
                </a:lnTo>
                <a:lnTo>
                  <a:pt x="152" y="1882"/>
                </a:lnTo>
                <a:lnTo>
                  <a:pt x="801" y="1203"/>
                </a:lnTo>
                <a:lnTo>
                  <a:pt x="1525" y="1962"/>
                </a:lnTo>
                <a:lnTo>
                  <a:pt x="1830" y="1643"/>
                </a:lnTo>
                <a:lnTo>
                  <a:pt x="2249" y="1203"/>
                </a:lnTo>
                <a:lnTo>
                  <a:pt x="2973" y="1962"/>
                </a:lnTo>
                <a:lnTo>
                  <a:pt x="3278" y="1643"/>
                </a:lnTo>
                <a:lnTo>
                  <a:pt x="3697" y="1203"/>
                </a:lnTo>
                <a:lnTo>
                  <a:pt x="4330" y="1867"/>
                </a:lnTo>
                <a:lnTo>
                  <a:pt x="4330" y="1547"/>
                </a:lnTo>
                <a:moveTo>
                  <a:pt x="4330" y="663"/>
                </a:moveTo>
                <a:lnTo>
                  <a:pt x="4002" y="319"/>
                </a:lnTo>
                <a:lnTo>
                  <a:pt x="3697" y="0"/>
                </a:lnTo>
                <a:lnTo>
                  <a:pt x="2973" y="759"/>
                </a:lnTo>
                <a:lnTo>
                  <a:pt x="2554" y="319"/>
                </a:lnTo>
                <a:lnTo>
                  <a:pt x="2249" y="0"/>
                </a:lnTo>
                <a:lnTo>
                  <a:pt x="1525" y="759"/>
                </a:lnTo>
                <a:lnTo>
                  <a:pt x="1105" y="319"/>
                </a:lnTo>
                <a:lnTo>
                  <a:pt x="801" y="0"/>
                </a:lnTo>
                <a:lnTo>
                  <a:pt x="0" y="839"/>
                </a:lnTo>
                <a:lnTo>
                  <a:pt x="152" y="998"/>
                </a:lnTo>
                <a:lnTo>
                  <a:pt x="801" y="319"/>
                </a:lnTo>
                <a:lnTo>
                  <a:pt x="1525" y="1078"/>
                </a:lnTo>
                <a:lnTo>
                  <a:pt x="1830" y="759"/>
                </a:lnTo>
                <a:lnTo>
                  <a:pt x="2249" y="319"/>
                </a:lnTo>
                <a:lnTo>
                  <a:pt x="2973" y="1078"/>
                </a:lnTo>
                <a:lnTo>
                  <a:pt x="3278" y="759"/>
                </a:lnTo>
                <a:lnTo>
                  <a:pt x="3697" y="319"/>
                </a:lnTo>
                <a:lnTo>
                  <a:pt x="4330" y="983"/>
                </a:lnTo>
                <a:lnTo>
                  <a:pt x="4330" y="663"/>
                </a:lnTo>
              </a:path>
            </a:pathLst>
          </a:custGeom>
          <a:solidFill>
            <a:srgbClr val="CDDB00"/>
          </a:solidFill>
          <a:ln>
            <a:noFill/>
          </a:ln>
        </p:spPr>
        <p:txBody>
          <a:bodyPr rot="0" vert="horz" wrap="square" lIns="91440" tIns="45720" rIns="91440" bIns="45720" anchor="t" anchorCtr="0" upright="1">
            <a:noAutofit/>
          </a:bodyPr>
          <a:lstStyle/>
          <a:p>
            <a:endParaRPr lang="en-GB" dirty="0"/>
          </a:p>
        </p:txBody>
      </p:sp>
      <p:pic>
        <p:nvPicPr>
          <p:cNvPr id="6" name="Picture 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53077" y="286376"/>
            <a:ext cx="3308762" cy="1012352"/>
          </a:xfrm>
          <a:prstGeom prst="rect">
            <a:avLst/>
          </a:prstGeom>
        </p:spPr>
      </p:pic>
    </p:spTree>
    <p:extLst>
      <p:ext uri="{BB962C8B-B14F-4D97-AF65-F5344CB8AC3E}">
        <p14:creationId xmlns:p14="http://schemas.microsoft.com/office/powerpoint/2010/main" val="1440636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BAF1CA-5B2A-4019-A3C2-723F7C156A7A}"/>
              </a:ext>
            </a:extLst>
          </p:cNvPr>
          <p:cNvSpPr txBox="1">
            <a:spLocks/>
          </p:cNvSpPr>
          <p:nvPr/>
        </p:nvSpPr>
        <p:spPr>
          <a:xfrm>
            <a:off x="1137457" y="1536776"/>
            <a:ext cx="10515600" cy="7100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000" b="1" dirty="0">
              <a:solidFill>
                <a:srgbClr val="00A6C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65F717F7-265C-4208-A23F-E52E66EA09CE}"/>
              </a:ext>
            </a:extLst>
          </p:cNvPr>
          <p:cNvSpPr txBox="1">
            <a:spLocks/>
          </p:cNvSpPr>
          <p:nvPr/>
        </p:nvSpPr>
        <p:spPr>
          <a:xfrm>
            <a:off x="1137456" y="789733"/>
            <a:ext cx="9893531" cy="411243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cs typeface="Calibri"/>
            </a:endParaRPr>
          </a:p>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ea typeface="+mn-lt"/>
              <a:cs typeface="+mn-lt"/>
            </a:endParaRPr>
          </a:p>
          <a:p>
            <a:pPr algn="l"/>
            <a:endParaRPr lang="en-GB" sz="2000" dirty="0">
              <a:solidFill>
                <a:srgbClr val="000000"/>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31E43"/>
              </a:solidFill>
              <a:latin typeface="Arial"/>
              <a:cs typeface="Arial"/>
            </a:endParaRPr>
          </a:p>
        </p:txBody>
      </p:sp>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3201" y="286376"/>
            <a:ext cx="3308762" cy="1006714"/>
          </a:xfrm>
          <a:prstGeom prst="rect">
            <a:avLst/>
          </a:prstGeom>
        </p:spPr>
      </p:pic>
      <p:sp>
        <p:nvSpPr>
          <p:cNvPr id="8" name="Title 1">
            <a:extLst>
              <a:ext uri="{FF2B5EF4-FFF2-40B4-BE49-F238E27FC236}">
                <a16:creationId xmlns:a16="http://schemas.microsoft.com/office/drawing/2014/main" id="{016A6435-080E-429E-BE69-473D9CC157A6}"/>
              </a:ext>
            </a:extLst>
          </p:cNvPr>
          <p:cNvSpPr txBox="1">
            <a:spLocks/>
          </p:cNvSpPr>
          <p:nvPr/>
        </p:nvSpPr>
        <p:spPr>
          <a:xfrm>
            <a:off x="1137456" y="6175513"/>
            <a:ext cx="10034848" cy="4331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000" b="1" dirty="0">
                <a:solidFill>
                  <a:srgbClr val="00A6CE"/>
                </a:solidFill>
                <a:latin typeface="Arial" panose="020B0604020202020204" pitchFamily="34" charset="0"/>
                <a:cs typeface="Arial" panose="020B0604020202020204" pitchFamily="34" charset="0"/>
              </a:rPr>
              <a:t>….........................................................................................................................................</a:t>
            </a:r>
          </a:p>
        </p:txBody>
      </p:sp>
      <p:sp>
        <p:nvSpPr>
          <p:cNvPr id="2" name="Rectangle 1">
            <a:extLst>
              <a:ext uri="{FF2B5EF4-FFF2-40B4-BE49-F238E27FC236}">
                <a16:creationId xmlns:a16="http://schemas.microsoft.com/office/drawing/2014/main" id="{E31DCCFC-DB7C-407C-9579-0F83AF3AE3BA}"/>
              </a:ext>
            </a:extLst>
          </p:cNvPr>
          <p:cNvSpPr/>
          <p:nvPr/>
        </p:nvSpPr>
        <p:spPr>
          <a:xfrm>
            <a:off x="203201" y="1536776"/>
            <a:ext cx="9342783" cy="4061112"/>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What if I have no offers? (UCAS EXTRA)</a:t>
            </a:r>
          </a:p>
          <a:p>
            <a:endParaRPr lang="en-US" b="1" dirty="0">
              <a:solidFill>
                <a:srgbClr val="00B0F0"/>
              </a:solidFill>
              <a:latin typeface="Arial" panose="020B0604020202020204" pitchFamily="34" charset="0"/>
              <a:ea typeface="MS Mincho" panose="02020609040205080304" pitchFamily="49" charset="-128"/>
              <a:cs typeface="Arial" panose="020B0604020202020204" pitchFamily="34" charset="0"/>
            </a:endParaRP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If you receive no offers, you can still be considered through </a:t>
            </a:r>
            <a:r>
              <a:rPr lang="en-US" b="1" dirty="0">
                <a:solidFill>
                  <a:srgbClr val="082A75"/>
                </a:solidFill>
                <a:latin typeface="Arial" panose="020B0604020202020204" pitchFamily="34" charset="0"/>
                <a:ea typeface="MS Mincho" panose="02020609040205080304" pitchFamily="49" charset="-128"/>
                <a:cs typeface="Arial" panose="020B0604020202020204" pitchFamily="34" charset="0"/>
              </a:rPr>
              <a:t>UCAS Extra</a:t>
            </a: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 This service opens in February and UCAS will contact you to let you know you are eligible for Extra. </a:t>
            </a:r>
          </a:p>
          <a:p>
            <a:pPr marL="342900" indent="-342900">
              <a:lnSpc>
                <a:spcPct val="115000"/>
              </a:lnSpc>
              <a:spcAft>
                <a:spcPts val="0"/>
              </a:spcAft>
              <a:buAutoNum type="arabicPeriod"/>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Find a course you want to apply for</a:t>
            </a:r>
          </a:p>
          <a:p>
            <a:pPr marL="342900" indent="-342900">
              <a:lnSpc>
                <a:spcPct val="115000"/>
              </a:lnSpc>
              <a:spcAft>
                <a:spcPts val="0"/>
              </a:spcAft>
              <a:buAutoNum type="arabicPeriod"/>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Apply for the course through UCAS Extra</a:t>
            </a:r>
          </a:p>
          <a:p>
            <a:pPr marL="342900" indent="-342900">
              <a:lnSpc>
                <a:spcPct val="115000"/>
              </a:lnSpc>
              <a:spcAft>
                <a:spcPts val="0"/>
              </a:spcAft>
              <a:buAutoNum type="arabicPeriod"/>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The university will consider your application. If you have not heard from them in 21 days, you can continue to wait or make an alternative choice through UCAS Extra.</a:t>
            </a:r>
          </a:p>
          <a:p>
            <a:pPr marL="342900" indent="-342900">
              <a:lnSpc>
                <a:spcPct val="115000"/>
              </a:lnSpc>
              <a:spcAft>
                <a:spcPts val="0"/>
              </a:spcAft>
              <a:buAutoNum type="arabicPeriod"/>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If you receive an offer then subject to you meeting the conditions, you are in!</a:t>
            </a:r>
          </a:p>
          <a:p>
            <a:pPr marL="285750" indent="-285750">
              <a:lnSpc>
                <a:spcPct val="115000"/>
              </a:lnSpc>
              <a:spcAft>
                <a:spcPts val="0"/>
              </a:spcAft>
              <a:buFont typeface="Arial" panose="020B0604020202020204" pitchFamily="34" charset="0"/>
              <a:buChar char="•"/>
            </a:pPr>
            <a:endParaRPr lang="en-GB" sz="2000" b="1"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en-US" b="1" dirty="0">
              <a:solidFill>
                <a:srgbClr val="00B0F0"/>
              </a:solidFill>
              <a:latin typeface="Arial" panose="020B0604020202020204" pitchFamily="34" charset="0"/>
              <a:ea typeface="MS Mincho" panose="02020609040205080304" pitchFamily="49" charset="-128"/>
              <a:cs typeface="Arial" panose="020B0604020202020204" pitchFamily="34" charset="0"/>
            </a:endParaRPr>
          </a:p>
          <a:p>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827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BAF1CA-5B2A-4019-A3C2-723F7C156A7A}"/>
              </a:ext>
            </a:extLst>
          </p:cNvPr>
          <p:cNvSpPr txBox="1">
            <a:spLocks/>
          </p:cNvSpPr>
          <p:nvPr/>
        </p:nvSpPr>
        <p:spPr>
          <a:xfrm>
            <a:off x="1137457" y="1536776"/>
            <a:ext cx="10515600" cy="7100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000" b="1" dirty="0">
              <a:solidFill>
                <a:srgbClr val="00A6C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65F717F7-265C-4208-A23F-E52E66EA09CE}"/>
              </a:ext>
            </a:extLst>
          </p:cNvPr>
          <p:cNvSpPr txBox="1">
            <a:spLocks/>
          </p:cNvSpPr>
          <p:nvPr/>
        </p:nvSpPr>
        <p:spPr>
          <a:xfrm>
            <a:off x="1137456" y="789733"/>
            <a:ext cx="9893531" cy="411243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cs typeface="Calibri"/>
            </a:endParaRPr>
          </a:p>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ea typeface="+mn-lt"/>
              <a:cs typeface="+mn-lt"/>
            </a:endParaRPr>
          </a:p>
          <a:p>
            <a:pPr algn="l"/>
            <a:endParaRPr lang="en-GB" sz="2000" dirty="0">
              <a:solidFill>
                <a:srgbClr val="000000"/>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31E43"/>
              </a:solidFill>
              <a:latin typeface="Arial"/>
              <a:cs typeface="Arial"/>
            </a:endParaRPr>
          </a:p>
        </p:txBody>
      </p:sp>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3201" y="286376"/>
            <a:ext cx="3308762" cy="1006714"/>
          </a:xfrm>
          <a:prstGeom prst="rect">
            <a:avLst/>
          </a:prstGeom>
        </p:spPr>
      </p:pic>
      <p:sp>
        <p:nvSpPr>
          <p:cNvPr id="8" name="Title 1">
            <a:extLst>
              <a:ext uri="{FF2B5EF4-FFF2-40B4-BE49-F238E27FC236}">
                <a16:creationId xmlns:a16="http://schemas.microsoft.com/office/drawing/2014/main" id="{016A6435-080E-429E-BE69-473D9CC157A6}"/>
              </a:ext>
            </a:extLst>
          </p:cNvPr>
          <p:cNvSpPr txBox="1">
            <a:spLocks/>
          </p:cNvSpPr>
          <p:nvPr/>
        </p:nvSpPr>
        <p:spPr>
          <a:xfrm>
            <a:off x="1137456" y="6175513"/>
            <a:ext cx="10034848" cy="4331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000" b="1" dirty="0">
                <a:solidFill>
                  <a:srgbClr val="00A6CE"/>
                </a:solidFill>
                <a:latin typeface="Arial" panose="020B0604020202020204" pitchFamily="34" charset="0"/>
                <a:cs typeface="Arial" panose="020B0604020202020204" pitchFamily="34" charset="0"/>
              </a:rPr>
              <a:t>….........................................................................................................................................</a:t>
            </a:r>
          </a:p>
        </p:txBody>
      </p:sp>
      <p:sp>
        <p:nvSpPr>
          <p:cNvPr id="2" name="Rectangle 1">
            <a:extLst>
              <a:ext uri="{FF2B5EF4-FFF2-40B4-BE49-F238E27FC236}">
                <a16:creationId xmlns:a16="http://schemas.microsoft.com/office/drawing/2014/main" id="{E31DCCFC-DB7C-407C-9579-0F83AF3AE3BA}"/>
              </a:ext>
            </a:extLst>
          </p:cNvPr>
          <p:cNvSpPr/>
          <p:nvPr/>
        </p:nvSpPr>
        <p:spPr>
          <a:xfrm>
            <a:off x="203201" y="1536776"/>
            <a:ext cx="9342783" cy="4662815"/>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What if my grades are lower than my firm and insurance choice university?</a:t>
            </a:r>
          </a:p>
          <a:p>
            <a:endParaRPr lang="en-US" b="1" dirty="0">
              <a:solidFill>
                <a:srgbClr val="00B0F0"/>
              </a:solidFill>
              <a:latin typeface="Arial" panose="020B0604020202020204" pitchFamily="34" charset="0"/>
              <a:ea typeface="MS Mincho" panose="02020609040205080304" pitchFamily="49" charset="-128"/>
              <a:cs typeface="Arial" panose="020B0604020202020204" pitchFamily="34" charset="0"/>
            </a:endParaRP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If this is the case for you, you can use clearing from results day (18</a:t>
            </a:r>
            <a:r>
              <a:rPr lang="en-US" baseline="30000" dirty="0">
                <a:solidFill>
                  <a:srgbClr val="082A75"/>
                </a:solidFill>
                <a:latin typeface="Arial" panose="020B0604020202020204" pitchFamily="34" charset="0"/>
                <a:ea typeface="MS Mincho" panose="02020609040205080304" pitchFamily="49" charset="-128"/>
                <a:cs typeface="Arial" panose="020B0604020202020204" pitchFamily="34" charset="0"/>
              </a:rPr>
              <a:t>th</a:t>
            </a: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 August 2022)</a:t>
            </a: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You will know you are in clearing as your applicant status on the UCAS hub will change to reflect this.</a:t>
            </a: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UCAS will try and match you to courses that you might be interested in based on the results you have received.</a:t>
            </a: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You can then indicate which ones you are interested in and if they still have places you can speak to them on the telephone.</a:t>
            </a:r>
          </a:p>
          <a:p>
            <a:pPr>
              <a:lnSpc>
                <a:spcPct val="115000"/>
              </a:lnSpc>
              <a:spcAft>
                <a:spcPts val="0"/>
              </a:spcAft>
            </a:pPr>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a:lnSpc>
                <a:spcPct val="115000"/>
              </a:lnSpc>
              <a:spcAft>
                <a:spcPts val="0"/>
              </a:spcAft>
            </a:pPr>
            <a:r>
              <a:rPr lang="en-US" b="1" dirty="0">
                <a:solidFill>
                  <a:srgbClr val="082A75"/>
                </a:solidFill>
                <a:latin typeface="Arial" panose="020B0604020202020204" pitchFamily="34" charset="0"/>
                <a:ea typeface="MS Mincho" panose="02020609040205080304" pitchFamily="49" charset="-128"/>
                <a:cs typeface="Arial" panose="020B0604020202020204" pitchFamily="34" charset="0"/>
              </a:rPr>
              <a:t>If your results do not turn out as you planned stay into school on A level results day and speak to us as we will be here waiting to help you.</a:t>
            </a:r>
            <a:endParaRPr lang="en-GB" b="1"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en-US" b="1" dirty="0">
              <a:solidFill>
                <a:srgbClr val="00B0F0"/>
              </a:solidFill>
              <a:latin typeface="Arial" panose="020B0604020202020204" pitchFamily="34" charset="0"/>
              <a:ea typeface="MS Mincho" panose="02020609040205080304" pitchFamily="49" charset="-128"/>
              <a:cs typeface="Arial" panose="020B0604020202020204" pitchFamily="34" charset="0"/>
            </a:endParaRPr>
          </a:p>
          <a:p>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750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fade">
                                      <p:cBhvr>
                                        <p:cTn id="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31E43"/>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302C449-FD2F-4ADB-B25C-CCB88D6CB7C8}"/>
              </a:ext>
            </a:extLst>
          </p:cNvPr>
          <p:cNvSpPr txBox="1">
            <a:spLocks/>
          </p:cNvSpPr>
          <p:nvPr/>
        </p:nvSpPr>
        <p:spPr>
          <a:xfrm>
            <a:off x="1" y="5586153"/>
            <a:ext cx="12192000" cy="76692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Aft>
                <a:spcPts val="1800"/>
              </a:spcAft>
            </a:pPr>
            <a:r>
              <a:rPr lang="en-GB" sz="4000" b="1" dirty="0">
                <a:solidFill>
                  <a:srgbClr val="CDDB00"/>
                </a:solidFill>
                <a:latin typeface="Arial" panose="020B0604020202020204" pitchFamily="34" charset="0"/>
                <a:cs typeface="Arial" panose="020B0604020202020204" pitchFamily="34" charset="0"/>
              </a:rPr>
              <a:t>Empowering lives through learning</a:t>
            </a:r>
            <a:endParaRPr lang="en-GB" sz="4000" dirty="0">
              <a:solidFill>
                <a:srgbClr val="CDDB00"/>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8923" y="1812561"/>
            <a:ext cx="8774409" cy="2684625"/>
          </a:xfrm>
          <a:prstGeom prst="rect">
            <a:avLst/>
          </a:prstGeom>
        </p:spPr>
      </p:pic>
    </p:spTree>
    <p:extLst>
      <p:ext uri="{BB962C8B-B14F-4D97-AF65-F5344CB8AC3E}">
        <p14:creationId xmlns:p14="http://schemas.microsoft.com/office/powerpoint/2010/main" val="742877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31E43"/>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0025EBAF-6B7A-4C4E-8FC5-34DBC6792B26}"/>
              </a:ext>
            </a:extLst>
          </p:cNvPr>
          <p:cNvSpPr>
            <a:spLocks/>
          </p:cNvSpPr>
          <p:nvPr/>
        </p:nvSpPr>
        <p:spPr bwMode="auto">
          <a:xfrm>
            <a:off x="9441815" y="4834668"/>
            <a:ext cx="2750185" cy="1246505"/>
          </a:xfrm>
          <a:custGeom>
            <a:avLst/>
            <a:gdLst>
              <a:gd name="T0" fmla="+- 0 11905 7575"/>
              <a:gd name="T1" fmla="*/ T0 w 4331"/>
              <a:gd name="T2" fmla="+- 0 14229 12682"/>
              <a:gd name="T3" fmla="*/ 14229 h 1963"/>
              <a:gd name="T4" fmla="+- 0 11577 7575"/>
              <a:gd name="T5" fmla="*/ T4 w 4331"/>
              <a:gd name="T6" fmla="+- 0 13885 12682"/>
              <a:gd name="T7" fmla="*/ 13885 h 1963"/>
              <a:gd name="T8" fmla="+- 0 11272 7575"/>
              <a:gd name="T9" fmla="*/ T8 w 4331"/>
              <a:gd name="T10" fmla="+- 0 13566 12682"/>
              <a:gd name="T11" fmla="*/ 13566 h 1963"/>
              <a:gd name="T12" fmla="+- 0 10548 7575"/>
              <a:gd name="T13" fmla="*/ T12 w 4331"/>
              <a:gd name="T14" fmla="+- 0 14325 12682"/>
              <a:gd name="T15" fmla="*/ 14325 h 1963"/>
              <a:gd name="T16" fmla="+- 0 10129 7575"/>
              <a:gd name="T17" fmla="*/ T16 w 4331"/>
              <a:gd name="T18" fmla="+- 0 13885 12682"/>
              <a:gd name="T19" fmla="*/ 13885 h 1963"/>
              <a:gd name="T20" fmla="+- 0 9824 7575"/>
              <a:gd name="T21" fmla="*/ T20 w 4331"/>
              <a:gd name="T22" fmla="+- 0 13566 12682"/>
              <a:gd name="T23" fmla="*/ 13566 h 1963"/>
              <a:gd name="T24" fmla="+- 0 9100 7575"/>
              <a:gd name="T25" fmla="*/ T24 w 4331"/>
              <a:gd name="T26" fmla="+- 0 14325 12682"/>
              <a:gd name="T27" fmla="*/ 14325 h 1963"/>
              <a:gd name="T28" fmla="+- 0 8680 7575"/>
              <a:gd name="T29" fmla="*/ T28 w 4331"/>
              <a:gd name="T30" fmla="+- 0 13885 12682"/>
              <a:gd name="T31" fmla="*/ 13885 h 1963"/>
              <a:gd name="T32" fmla="+- 0 8376 7575"/>
              <a:gd name="T33" fmla="*/ T32 w 4331"/>
              <a:gd name="T34" fmla="+- 0 13566 12682"/>
              <a:gd name="T35" fmla="*/ 13566 h 1963"/>
              <a:gd name="T36" fmla="+- 0 7575 7575"/>
              <a:gd name="T37" fmla="*/ T36 w 4331"/>
              <a:gd name="T38" fmla="+- 0 14404 12682"/>
              <a:gd name="T39" fmla="*/ 14404 h 1963"/>
              <a:gd name="T40" fmla="+- 0 7727 7575"/>
              <a:gd name="T41" fmla="*/ T40 w 4331"/>
              <a:gd name="T42" fmla="+- 0 14564 12682"/>
              <a:gd name="T43" fmla="*/ 14564 h 1963"/>
              <a:gd name="T44" fmla="+- 0 8376 7575"/>
              <a:gd name="T45" fmla="*/ T44 w 4331"/>
              <a:gd name="T46" fmla="+- 0 13885 12682"/>
              <a:gd name="T47" fmla="*/ 13885 h 1963"/>
              <a:gd name="T48" fmla="+- 0 9100 7575"/>
              <a:gd name="T49" fmla="*/ T48 w 4331"/>
              <a:gd name="T50" fmla="+- 0 14644 12682"/>
              <a:gd name="T51" fmla="*/ 14644 h 1963"/>
              <a:gd name="T52" fmla="+- 0 9405 7575"/>
              <a:gd name="T53" fmla="*/ T52 w 4331"/>
              <a:gd name="T54" fmla="+- 0 14325 12682"/>
              <a:gd name="T55" fmla="*/ 14325 h 1963"/>
              <a:gd name="T56" fmla="+- 0 9824 7575"/>
              <a:gd name="T57" fmla="*/ T56 w 4331"/>
              <a:gd name="T58" fmla="+- 0 13885 12682"/>
              <a:gd name="T59" fmla="*/ 13885 h 1963"/>
              <a:gd name="T60" fmla="+- 0 10548 7575"/>
              <a:gd name="T61" fmla="*/ T60 w 4331"/>
              <a:gd name="T62" fmla="+- 0 14644 12682"/>
              <a:gd name="T63" fmla="*/ 14644 h 1963"/>
              <a:gd name="T64" fmla="+- 0 10853 7575"/>
              <a:gd name="T65" fmla="*/ T64 w 4331"/>
              <a:gd name="T66" fmla="+- 0 14325 12682"/>
              <a:gd name="T67" fmla="*/ 14325 h 1963"/>
              <a:gd name="T68" fmla="+- 0 11272 7575"/>
              <a:gd name="T69" fmla="*/ T68 w 4331"/>
              <a:gd name="T70" fmla="+- 0 13885 12682"/>
              <a:gd name="T71" fmla="*/ 13885 h 1963"/>
              <a:gd name="T72" fmla="+- 0 11905 7575"/>
              <a:gd name="T73" fmla="*/ T72 w 4331"/>
              <a:gd name="T74" fmla="+- 0 14549 12682"/>
              <a:gd name="T75" fmla="*/ 14549 h 1963"/>
              <a:gd name="T76" fmla="+- 0 11905 7575"/>
              <a:gd name="T77" fmla="*/ T76 w 4331"/>
              <a:gd name="T78" fmla="+- 0 14229 12682"/>
              <a:gd name="T79" fmla="*/ 14229 h 1963"/>
              <a:gd name="T80" fmla="+- 0 11905 7575"/>
              <a:gd name="T81" fmla="*/ T80 w 4331"/>
              <a:gd name="T82" fmla="+- 0 13345 12682"/>
              <a:gd name="T83" fmla="*/ 13345 h 1963"/>
              <a:gd name="T84" fmla="+- 0 11577 7575"/>
              <a:gd name="T85" fmla="*/ T84 w 4331"/>
              <a:gd name="T86" fmla="+- 0 13001 12682"/>
              <a:gd name="T87" fmla="*/ 13001 h 1963"/>
              <a:gd name="T88" fmla="+- 0 11272 7575"/>
              <a:gd name="T89" fmla="*/ T88 w 4331"/>
              <a:gd name="T90" fmla="+- 0 12682 12682"/>
              <a:gd name="T91" fmla="*/ 12682 h 1963"/>
              <a:gd name="T92" fmla="+- 0 10548 7575"/>
              <a:gd name="T93" fmla="*/ T92 w 4331"/>
              <a:gd name="T94" fmla="+- 0 13441 12682"/>
              <a:gd name="T95" fmla="*/ 13441 h 1963"/>
              <a:gd name="T96" fmla="+- 0 10129 7575"/>
              <a:gd name="T97" fmla="*/ T96 w 4331"/>
              <a:gd name="T98" fmla="+- 0 13001 12682"/>
              <a:gd name="T99" fmla="*/ 13001 h 1963"/>
              <a:gd name="T100" fmla="+- 0 9824 7575"/>
              <a:gd name="T101" fmla="*/ T100 w 4331"/>
              <a:gd name="T102" fmla="+- 0 12682 12682"/>
              <a:gd name="T103" fmla="*/ 12682 h 1963"/>
              <a:gd name="T104" fmla="+- 0 9100 7575"/>
              <a:gd name="T105" fmla="*/ T104 w 4331"/>
              <a:gd name="T106" fmla="+- 0 13441 12682"/>
              <a:gd name="T107" fmla="*/ 13441 h 1963"/>
              <a:gd name="T108" fmla="+- 0 8680 7575"/>
              <a:gd name="T109" fmla="*/ T108 w 4331"/>
              <a:gd name="T110" fmla="+- 0 13001 12682"/>
              <a:gd name="T111" fmla="*/ 13001 h 1963"/>
              <a:gd name="T112" fmla="+- 0 8376 7575"/>
              <a:gd name="T113" fmla="*/ T112 w 4331"/>
              <a:gd name="T114" fmla="+- 0 12682 12682"/>
              <a:gd name="T115" fmla="*/ 12682 h 1963"/>
              <a:gd name="T116" fmla="+- 0 7575 7575"/>
              <a:gd name="T117" fmla="*/ T116 w 4331"/>
              <a:gd name="T118" fmla="+- 0 13521 12682"/>
              <a:gd name="T119" fmla="*/ 13521 h 1963"/>
              <a:gd name="T120" fmla="+- 0 7727 7575"/>
              <a:gd name="T121" fmla="*/ T120 w 4331"/>
              <a:gd name="T122" fmla="+- 0 13680 12682"/>
              <a:gd name="T123" fmla="*/ 13680 h 1963"/>
              <a:gd name="T124" fmla="+- 0 8376 7575"/>
              <a:gd name="T125" fmla="*/ T124 w 4331"/>
              <a:gd name="T126" fmla="+- 0 13001 12682"/>
              <a:gd name="T127" fmla="*/ 13001 h 1963"/>
              <a:gd name="T128" fmla="+- 0 9100 7575"/>
              <a:gd name="T129" fmla="*/ T128 w 4331"/>
              <a:gd name="T130" fmla="+- 0 13760 12682"/>
              <a:gd name="T131" fmla="*/ 13760 h 1963"/>
              <a:gd name="T132" fmla="+- 0 9405 7575"/>
              <a:gd name="T133" fmla="*/ T132 w 4331"/>
              <a:gd name="T134" fmla="+- 0 13441 12682"/>
              <a:gd name="T135" fmla="*/ 13441 h 1963"/>
              <a:gd name="T136" fmla="+- 0 9824 7575"/>
              <a:gd name="T137" fmla="*/ T136 w 4331"/>
              <a:gd name="T138" fmla="+- 0 13001 12682"/>
              <a:gd name="T139" fmla="*/ 13001 h 1963"/>
              <a:gd name="T140" fmla="+- 0 10548 7575"/>
              <a:gd name="T141" fmla="*/ T140 w 4331"/>
              <a:gd name="T142" fmla="+- 0 13760 12682"/>
              <a:gd name="T143" fmla="*/ 13760 h 1963"/>
              <a:gd name="T144" fmla="+- 0 10853 7575"/>
              <a:gd name="T145" fmla="*/ T144 w 4331"/>
              <a:gd name="T146" fmla="+- 0 13441 12682"/>
              <a:gd name="T147" fmla="*/ 13441 h 1963"/>
              <a:gd name="T148" fmla="+- 0 11272 7575"/>
              <a:gd name="T149" fmla="*/ T148 w 4331"/>
              <a:gd name="T150" fmla="+- 0 13001 12682"/>
              <a:gd name="T151" fmla="*/ 13001 h 1963"/>
              <a:gd name="T152" fmla="+- 0 11905 7575"/>
              <a:gd name="T153" fmla="*/ T152 w 4331"/>
              <a:gd name="T154" fmla="+- 0 13665 12682"/>
              <a:gd name="T155" fmla="*/ 13665 h 1963"/>
              <a:gd name="T156" fmla="+- 0 11905 7575"/>
              <a:gd name="T157" fmla="*/ T156 w 4331"/>
              <a:gd name="T158" fmla="+- 0 13345 12682"/>
              <a:gd name="T159" fmla="*/ 13345 h 196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Lst>
            <a:rect l="0" t="0" r="r" b="b"/>
            <a:pathLst>
              <a:path w="4331" h="1963">
                <a:moveTo>
                  <a:pt x="4330" y="1547"/>
                </a:moveTo>
                <a:lnTo>
                  <a:pt x="4002" y="1203"/>
                </a:lnTo>
                <a:lnTo>
                  <a:pt x="3697" y="884"/>
                </a:lnTo>
                <a:lnTo>
                  <a:pt x="2973" y="1643"/>
                </a:lnTo>
                <a:lnTo>
                  <a:pt x="2554" y="1203"/>
                </a:lnTo>
                <a:lnTo>
                  <a:pt x="2249" y="884"/>
                </a:lnTo>
                <a:lnTo>
                  <a:pt x="1525" y="1643"/>
                </a:lnTo>
                <a:lnTo>
                  <a:pt x="1105" y="1203"/>
                </a:lnTo>
                <a:lnTo>
                  <a:pt x="801" y="884"/>
                </a:lnTo>
                <a:lnTo>
                  <a:pt x="0" y="1722"/>
                </a:lnTo>
                <a:lnTo>
                  <a:pt x="152" y="1882"/>
                </a:lnTo>
                <a:lnTo>
                  <a:pt x="801" y="1203"/>
                </a:lnTo>
                <a:lnTo>
                  <a:pt x="1525" y="1962"/>
                </a:lnTo>
                <a:lnTo>
                  <a:pt x="1830" y="1643"/>
                </a:lnTo>
                <a:lnTo>
                  <a:pt x="2249" y="1203"/>
                </a:lnTo>
                <a:lnTo>
                  <a:pt x="2973" y="1962"/>
                </a:lnTo>
                <a:lnTo>
                  <a:pt x="3278" y="1643"/>
                </a:lnTo>
                <a:lnTo>
                  <a:pt x="3697" y="1203"/>
                </a:lnTo>
                <a:lnTo>
                  <a:pt x="4330" y="1867"/>
                </a:lnTo>
                <a:lnTo>
                  <a:pt x="4330" y="1547"/>
                </a:lnTo>
                <a:moveTo>
                  <a:pt x="4330" y="663"/>
                </a:moveTo>
                <a:lnTo>
                  <a:pt x="4002" y="319"/>
                </a:lnTo>
                <a:lnTo>
                  <a:pt x="3697" y="0"/>
                </a:lnTo>
                <a:lnTo>
                  <a:pt x="2973" y="759"/>
                </a:lnTo>
                <a:lnTo>
                  <a:pt x="2554" y="319"/>
                </a:lnTo>
                <a:lnTo>
                  <a:pt x="2249" y="0"/>
                </a:lnTo>
                <a:lnTo>
                  <a:pt x="1525" y="759"/>
                </a:lnTo>
                <a:lnTo>
                  <a:pt x="1105" y="319"/>
                </a:lnTo>
                <a:lnTo>
                  <a:pt x="801" y="0"/>
                </a:lnTo>
                <a:lnTo>
                  <a:pt x="0" y="839"/>
                </a:lnTo>
                <a:lnTo>
                  <a:pt x="152" y="998"/>
                </a:lnTo>
                <a:lnTo>
                  <a:pt x="801" y="319"/>
                </a:lnTo>
                <a:lnTo>
                  <a:pt x="1525" y="1078"/>
                </a:lnTo>
                <a:lnTo>
                  <a:pt x="1830" y="759"/>
                </a:lnTo>
                <a:lnTo>
                  <a:pt x="2249" y="319"/>
                </a:lnTo>
                <a:lnTo>
                  <a:pt x="2973" y="1078"/>
                </a:lnTo>
                <a:lnTo>
                  <a:pt x="3278" y="759"/>
                </a:lnTo>
                <a:lnTo>
                  <a:pt x="3697" y="319"/>
                </a:lnTo>
                <a:lnTo>
                  <a:pt x="4330" y="983"/>
                </a:lnTo>
                <a:lnTo>
                  <a:pt x="4330" y="663"/>
                </a:lnTo>
              </a:path>
            </a:pathLst>
          </a:custGeom>
          <a:solidFill>
            <a:srgbClr val="CDDB00"/>
          </a:solidFill>
          <a:ln>
            <a:noFill/>
          </a:ln>
        </p:spPr>
        <p:txBody>
          <a:bodyPr rot="0" vert="horz" wrap="square" lIns="91440" tIns="45720" rIns="91440" bIns="45720" anchor="t" anchorCtr="0" upright="1">
            <a:noAutofit/>
          </a:bodyPr>
          <a:lstStyle/>
          <a:p>
            <a:endParaRPr lang="en-GB" dirty="0"/>
          </a:p>
        </p:txBody>
      </p:sp>
      <p:pic>
        <p:nvPicPr>
          <p:cNvPr id="6" name="Picture 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53077" y="286376"/>
            <a:ext cx="3308762" cy="1012352"/>
          </a:xfrm>
          <a:prstGeom prst="rect">
            <a:avLst/>
          </a:prstGeom>
        </p:spPr>
      </p:pic>
      <p:pic>
        <p:nvPicPr>
          <p:cNvPr id="8" name="Picture 7" descr="What happens at a graduation ceremony?">
            <a:extLst>
              <a:ext uri="{FF2B5EF4-FFF2-40B4-BE49-F238E27FC236}">
                <a16:creationId xmlns:a16="http://schemas.microsoft.com/office/drawing/2014/main" id="{3DEAE07E-788F-4730-807B-632879A2DB5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01949" y="228180"/>
            <a:ext cx="5936974" cy="3352802"/>
          </a:xfrm>
          <a:prstGeom prst="rect">
            <a:avLst/>
          </a:prstGeom>
          <a:noFill/>
          <a:ln>
            <a:noFill/>
          </a:ln>
        </p:spPr>
      </p:pic>
      <p:sp>
        <p:nvSpPr>
          <p:cNvPr id="10" name="Content Placeholder 2">
            <a:extLst>
              <a:ext uri="{FF2B5EF4-FFF2-40B4-BE49-F238E27FC236}">
                <a16:creationId xmlns:a16="http://schemas.microsoft.com/office/drawing/2014/main" id="{569C79E8-A363-4FA2-A99E-95510D9DFEC3}"/>
              </a:ext>
            </a:extLst>
          </p:cNvPr>
          <p:cNvSpPr txBox="1">
            <a:spLocks/>
          </p:cNvSpPr>
          <p:nvPr/>
        </p:nvSpPr>
        <p:spPr>
          <a:xfrm>
            <a:off x="673630" y="2504661"/>
            <a:ext cx="6681325" cy="3198052"/>
          </a:xfrm>
          <a:prstGeom prst="rect">
            <a:avLst/>
          </a:prstGeom>
        </p:spPr>
        <p:txBody>
          <a:bodyPr vert="horz" lIns="91440" tIns="45720" rIns="91440" bIns="45720" rtlCol="0" anchor="t">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lnSpc>
                <a:spcPct val="150000"/>
              </a:lnSpc>
              <a:buFont typeface="Arial" panose="020B0604020202020204" pitchFamily="34" charset="0"/>
              <a:buChar char="•"/>
            </a:pPr>
            <a:r>
              <a:rPr lang="en-GB" sz="2800" dirty="0">
                <a:solidFill>
                  <a:srgbClr val="00A6CE"/>
                </a:solidFill>
                <a:latin typeface="Arial"/>
                <a:ea typeface="+mn-lt"/>
                <a:cs typeface="Calibri"/>
              </a:rPr>
              <a:t>Offers/Rejections</a:t>
            </a:r>
          </a:p>
          <a:p>
            <a:pPr marL="457200" indent="-457200" algn="l">
              <a:lnSpc>
                <a:spcPct val="150000"/>
              </a:lnSpc>
              <a:buFont typeface="Arial" panose="020B0604020202020204" pitchFamily="34" charset="0"/>
              <a:buChar char="•"/>
            </a:pPr>
            <a:r>
              <a:rPr lang="en-GB" sz="2800" dirty="0">
                <a:solidFill>
                  <a:srgbClr val="00A6CE"/>
                </a:solidFill>
                <a:latin typeface="Arial"/>
                <a:ea typeface="+mn-lt"/>
                <a:cs typeface="Calibri"/>
              </a:rPr>
              <a:t>Accommodation decisions</a:t>
            </a:r>
          </a:p>
          <a:p>
            <a:pPr marL="457200" indent="-457200" algn="l">
              <a:lnSpc>
                <a:spcPct val="150000"/>
              </a:lnSpc>
              <a:buFont typeface="Arial" panose="020B0604020202020204" pitchFamily="34" charset="0"/>
              <a:buChar char="•"/>
            </a:pPr>
            <a:r>
              <a:rPr lang="en-GB" sz="2800" dirty="0">
                <a:solidFill>
                  <a:srgbClr val="00A6CE"/>
                </a:solidFill>
                <a:latin typeface="Arial"/>
                <a:ea typeface="+mn-lt"/>
                <a:cs typeface="Calibri"/>
              </a:rPr>
              <a:t>Student finance</a:t>
            </a:r>
          </a:p>
          <a:p>
            <a:pPr marL="457200" indent="-457200" algn="l">
              <a:lnSpc>
                <a:spcPct val="150000"/>
              </a:lnSpc>
              <a:buFont typeface="Arial" panose="020B0604020202020204" pitchFamily="34" charset="0"/>
              <a:buChar char="•"/>
            </a:pPr>
            <a:r>
              <a:rPr lang="en-GB" sz="2800" dirty="0">
                <a:solidFill>
                  <a:srgbClr val="00A6CE"/>
                </a:solidFill>
                <a:latin typeface="Arial"/>
                <a:ea typeface="+mn-lt"/>
                <a:cs typeface="Calibri"/>
              </a:rPr>
              <a:t>What if I have no offers? UCAS Extra/Clearing</a:t>
            </a:r>
            <a:endParaRPr lang="en-GB" sz="2800" dirty="0">
              <a:solidFill>
                <a:srgbClr val="00A6CE"/>
              </a:solidFill>
              <a:latin typeface="Arial"/>
              <a:ea typeface="+mn-lt"/>
              <a:cs typeface="+mn-lt"/>
            </a:endParaRPr>
          </a:p>
          <a:p>
            <a:pPr algn="l"/>
            <a:endParaRPr lang="en-GB" sz="2000" dirty="0">
              <a:solidFill>
                <a:srgbClr val="00A6CE"/>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0A6CE"/>
              </a:solidFill>
              <a:latin typeface="Arial"/>
              <a:cs typeface="Arial"/>
            </a:endParaRPr>
          </a:p>
        </p:txBody>
      </p:sp>
    </p:spTree>
    <p:extLst>
      <p:ext uri="{BB962C8B-B14F-4D97-AF65-F5344CB8AC3E}">
        <p14:creationId xmlns:p14="http://schemas.microsoft.com/office/powerpoint/2010/main" val="1559826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BAF1CA-5B2A-4019-A3C2-723F7C156A7A}"/>
              </a:ext>
            </a:extLst>
          </p:cNvPr>
          <p:cNvSpPr txBox="1">
            <a:spLocks/>
          </p:cNvSpPr>
          <p:nvPr/>
        </p:nvSpPr>
        <p:spPr>
          <a:xfrm>
            <a:off x="1137457" y="1536776"/>
            <a:ext cx="10515600" cy="7100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000" b="1" dirty="0">
              <a:solidFill>
                <a:srgbClr val="00A6C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65F717F7-265C-4208-A23F-E52E66EA09CE}"/>
              </a:ext>
            </a:extLst>
          </p:cNvPr>
          <p:cNvSpPr txBox="1">
            <a:spLocks/>
          </p:cNvSpPr>
          <p:nvPr/>
        </p:nvSpPr>
        <p:spPr>
          <a:xfrm>
            <a:off x="1137456" y="789733"/>
            <a:ext cx="9893531" cy="411243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cs typeface="Calibri"/>
            </a:endParaRPr>
          </a:p>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ea typeface="+mn-lt"/>
              <a:cs typeface="+mn-lt"/>
            </a:endParaRPr>
          </a:p>
          <a:p>
            <a:pPr algn="l"/>
            <a:endParaRPr lang="en-GB" sz="2000" dirty="0">
              <a:solidFill>
                <a:srgbClr val="000000"/>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31E43"/>
              </a:solidFill>
              <a:latin typeface="Arial"/>
              <a:cs typeface="Arial"/>
            </a:endParaRPr>
          </a:p>
        </p:txBody>
      </p:sp>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3201" y="286376"/>
            <a:ext cx="3308762" cy="1006714"/>
          </a:xfrm>
          <a:prstGeom prst="rect">
            <a:avLst/>
          </a:prstGeom>
        </p:spPr>
      </p:pic>
      <p:sp>
        <p:nvSpPr>
          <p:cNvPr id="8" name="Title 1">
            <a:extLst>
              <a:ext uri="{FF2B5EF4-FFF2-40B4-BE49-F238E27FC236}">
                <a16:creationId xmlns:a16="http://schemas.microsoft.com/office/drawing/2014/main" id="{016A6435-080E-429E-BE69-473D9CC157A6}"/>
              </a:ext>
            </a:extLst>
          </p:cNvPr>
          <p:cNvSpPr txBox="1">
            <a:spLocks/>
          </p:cNvSpPr>
          <p:nvPr/>
        </p:nvSpPr>
        <p:spPr>
          <a:xfrm>
            <a:off x="1137456" y="6175513"/>
            <a:ext cx="10034848" cy="4331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000" b="1" dirty="0">
                <a:solidFill>
                  <a:srgbClr val="00A6CE"/>
                </a:solidFill>
                <a:latin typeface="Arial" panose="020B0604020202020204" pitchFamily="34" charset="0"/>
                <a:cs typeface="Arial" panose="020B0604020202020204" pitchFamily="34" charset="0"/>
              </a:rPr>
              <a:t>….........................................................................................................................................</a:t>
            </a:r>
          </a:p>
        </p:txBody>
      </p:sp>
      <p:sp>
        <p:nvSpPr>
          <p:cNvPr id="2" name="Rectangle 1">
            <a:extLst>
              <a:ext uri="{FF2B5EF4-FFF2-40B4-BE49-F238E27FC236}">
                <a16:creationId xmlns:a16="http://schemas.microsoft.com/office/drawing/2014/main" id="{E31DCCFC-DB7C-407C-9579-0F83AF3AE3BA}"/>
              </a:ext>
            </a:extLst>
          </p:cNvPr>
          <p:cNvSpPr/>
          <p:nvPr/>
        </p:nvSpPr>
        <p:spPr>
          <a:xfrm>
            <a:off x="203201" y="1536776"/>
            <a:ext cx="9342783" cy="2391424"/>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Offers and Rejections</a:t>
            </a:r>
          </a:p>
          <a:p>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You can use UCAS Track to track the five courses that you applied to.</a:t>
            </a:r>
          </a:p>
          <a:p>
            <a:pPr marL="285750" indent="-285750">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You would have been given a link to this on the receipt email from UCAS – when they received your full application. </a:t>
            </a: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Any updates to your UCAS status will be explained in detail on Track, and you should monitor this daily.</a:t>
            </a:r>
            <a:endParaRPr lang="en-GB"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500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500"/>
                                        <p:tgtEl>
                                          <p:spTgt spid="2">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BAF1CA-5B2A-4019-A3C2-723F7C156A7A}"/>
              </a:ext>
            </a:extLst>
          </p:cNvPr>
          <p:cNvSpPr txBox="1">
            <a:spLocks/>
          </p:cNvSpPr>
          <p:nvPr/>
        </p:nvSpPr>
        <p:spPr>
          <a:xfrm>
            <a:off x="1137457" y="1536776"/>
            <a:ext cx="10515600" cy="7100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000" b="1" dirty="0">
              <a:solidFill>
                <a:srgbClr val="00A6C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65F717F7-265C-4208-A23F-E52E66EA09CE}"/>
              </a:ext>
            </a:extLst>
          </p:cNvPr>
          <p:cNvSpPr txBox="1">
            <a:spLocks/>
          </p:cNvSpPr>
          <p:nvPr/>
        </p:nvSpPr>
        <p:spPr>
          <a:xfrm>
            <a:off x="47725" y="632854"/>
            <a:ext cx="5705375" cy="4688370"/>
          </a:xfrm>
          <a:prstGeom prst="rect">
            <a:avLst/>
          </a:prstGeom>
        </p:spPr>
        <p:txBody>
          <a:bodyPr vert="horz" lIns="91440" tIns="45720" rIns="91440" bIns="45720" rtlCol="0" anchor="t">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cs typeface="Calibri"/>
            </a:endParaRPr>
          </a:p>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ea typeface="+mn-lt"/>
              <a:cs typeface="+mn-lt"/>
            </a:endParaRPr>
          </a:p>
          <a:p>
            <a:pPr marL="342900" lvl="0" indent="-342900" algn="l">
              <a:buFont typeface="Arial" panose="020B0604020202020204" pitchFamily="34" charset="0"/>
              <a:buChar char="•"/>
            </a:pPr>
            <a:r>
              <a:rPr lang="en-US" b="1" dirty="0">
                <a:solidFill>
                  <a:srgbClr val="031E43"/>
                </a:solidFill>
              </a:rPr>
              <a:t>Conditional Offer</a:t>
            </a:r>
            <a:r>
              <a:rPr lang="en-US" dirty="0">
                <a:solidFill>
                  <a:srgbClr val="031E43"/>
                </a:solidFill>
              </a:rPr>
              <a:t> - as the name suggests, your offer is subject to specific conditions. These will be specific grades that the university requires or a specific total point score (from the tariff points - guide opposite)</a:t>
            </a:r>
            <a:endParaRPr lang="en-GB" dirty="0">
              <a:solidFill>
                <a:srgbClr val="031E43"/>
              </a:solidFill>
            </a:endParaRPr>
          </a:p>
          <a:p>
            <a:pPr marL="342900" lvl="0" indent="-342900" algn="l">
              <a:buFont typeface="Arial" panose="020B0604020202020204" pitchFamily="34" charset="0"/>
              <a:buChar char="•"/>
            </a:pPr>
            <a:r>
              <a:rPr lang="en-US" b="1" dirty="0">
                <a:solidFill>
                  <a:srgbClr val="031E43"/>
                </a:solidFill>
              </a:rPr>
              <a:t>Unconditional</a:t>
            </a:r>
            <a:r>
              <a:rPr lang="en-US" dirty="0">
                <a:solidFill>
                  <a:srgbClr val="031E43"/>
                </a:solidFill>
              </a:rPr>
              <a:t> – very unusual to receive one of these so do make sure to check the conditions of the unconditional offer. Often you can attend this university, regardless of your grades, but only if you choose them as your first choice. </a:t>
            </a:r>
            <a:r>
              <a:rPr lang="en-US" b="1" u="sng" dirty="0">
                <a:solidFill>
                  <a:srgbClr val="031E43"/>
                </a:solidFill>
              </a:rPr>
              <a:t>Please do read the small print.</a:t>
            </a:r>
            <a:r>
              <a:rPr lang="en-US" b="1" dirty="0">
                <a:solidFill>
                  <a:srgbClr val="031E43"/>
                </a:solidFill>
              </a:rPr>
              <a:t> </a:t>
            </a:r>
            <a:r>
              <a:rPr lang="en-US" dirty="0">
                <a:solidFill>
                  <a:srgbClr val="031E43"/>
                </a:solidFill>
              </a:rPr>
              <a:t>It is possible to have an unconditional as your insurance offer. You are then guaranteeing yourself a place at university.</a:t>
            </a:r>
            <a:endParaRPr lang="en-GB" dirty="0">
              <a:solidFill>
                <a:srgbClr val="031E43"/>
              </a:solidFill>
            </a:endParaRPr>
          </a:p>
          <a:p>
            <a:pPr algn="l"/>
            <a:endParaRPr lang="en-GB" sz="2000" dirty="0">
              <a:solidFill>
                <a:srgbClr val="000000"/>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31E43"/>
              </a:solidFill>
              <a:latin typeface="Arial"/>
              <a:cs typeface="Arial"/>
            </a:endParaRPr>
          </a:p>
        </p:txBody>
      </p:sp>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3201" y="286376"/>
            <a:ext cx="3308762" cy="1006714"/>
          </a:xfrm>
          <a:prstGeom prst="rect">
            <a:avLst/>
          </a:prstGeom>
        </p:spPr>
      </p:pic>
      <p:sp>
        <p:nvSpPr>
          <p:cNvPr id="8" name="Title 1">
            <a:extLst>
              <a:ext uri="{FF2B5EF4-FFF2-40B4-BE49-F238E27FC236}">
                <a16:creationId xmlns:a16="http://schemas.microsoft.com/office/drawing/2014/main" id="{016A6435-080E-429E-BE69-473D9CC157A6}"/>
              </a:ext>
            </a:extLst>
          </p:cNvPr>
          <p:cNvSpPr txBox="1">
            <a:spLocks/>
          </p:cNvSpPr>
          <p:nvPr/>
        </p:nvSpPr>
        <p:spPr>
          <a:xfrm>
            <a:off x="1137456" y="6175513"/>
            <a:ext cx="10034848" cy="4331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000" b="1" dirty="0">
                <a:solidFill>
                  <a:srgbClr val="00A6CE"/>
                </a:solidFill>
                <a:latin typeface="Arial" panose="020B0604020202020204" pitchFamily="34" charset="0"/>
                <a:cs typeface="Arial" panose="020B0604020202020204" pitchFamily="34" charset="0"/>
              </a:rPr>
              <a:t>….........................................................................................................................................</a:t>
            </a:r>
          </a:p>
        </p:txBody>
      </p:sp>
      <p:sp>
        <p:nvSpPr>
          <p:cNvPr id="2" name="Rectangle 1">
            <a:extLst>
              <a:ext uri="{FF2B5EF4-FFF2-40B4-BE49-F238E27FC236}">
                <a16:creationId xmlns:a16="http://schemas.microsoft.com/office/drawing/2014/main" id="{E31DCCFC-DB7C-407C-9579-0F83AF3AE3BA}"/>
              </a:ext>
            </a:extLst>
          </p:cNvPr>
          <p:cNvSpPr/>
          <p:nvPr/>
        </p:nvSpPr>
        <p:spPr>
          <a:xfrm>
            <a:off x="186431" y="1313225"/>
            <a:ext cx="9342783" cy="923330"/>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Offers and Rejections</a:t>
            </a:r>
          </a:p>
          <a:p>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0D731F20-1E29-4C1C-930E-10FF515891F3}"/>
              </a:ext>
            </a:extLst>
          </p:cNvPr>
          <p:cNvPicPr/>
          <p:nvPr/>
        </p:nvPicPr>
        <p:blipFill>
          <a:blip r:embed="rId3">
            <a:extLst>
              <a:ext uri="{28A0092B-C50C-407E-A947-70E740481C1C}">
                <a14:useLocalDpi xmlns:a14="http://schemas.microsoft.com/office/drawing/2010/main" val="0"/>
              </a:ext>
            </a:extLst>
          </a:blip>
          <a:stretch>
            <a:fillRect/>
          </a:stretch>
        </p:blipFill>
        <p:spPr>
          <a:xfrm>
            <a:off x="6096000" y="1878806"/>
            <a:ext cx="4848225" cy="3100388"/>
          </a:xfrm>
          <a:prstGeom prst="rect">
            <a:avLst/>
          </a:prstGeom>
        </p:spPr>
      </p:pic>
    </p:spTree>
    <p:extLst>
      <p:ext uri="{BB962C8B-B14F-4D97-AF65-F5344CB8AC3E}">
        <p14:creationId xmlns:p14="http://schemas.microsoft.com/office/powerpoint/2010/main" val="258788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fade">
                                      <p:cBhvr>
                                        <p:cTn id="20"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BAF1CA-5B2A-4019-A3C2-723F7C156A7A}"/>
              </a:ext>
            </a:extLst>
          </p:cNvPr>
          <p:cNvSpPr txBox="1">
            <a:spLocks/>
          </p:cNvSpPr>
          <p:nvPr/>
        </p:nvSpPr>
        <p:spPr>
          <a:xfrm>
            <a:off x="1137457" y="1536776"/>
            <a:ext cx="10515600" cy="7100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000" b="1" dirty="0">
              <a:solidFill>
                <a:srgbClr val="00A6C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65F717F7-265C-4208-A23F-E52E66EA09CE}"/>
              </a:ext>
            </a:extLst>
          </p:cNvPr>
          <p:cNvSpPr txBox="1">
            <a:spLocks/>
          </p:cNvSpPr>
          <p:nvPr/>
        </p:nvSpPr>
        <p:spPr>
          <a:xfrm>
            <a:off x="1137456" y="789733"/>
            <a:ext cx="9893531" cy="411243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cs typeface="Calibri"/>
            </a:endParaRPr>
          </a:p>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ea typeface="+mn-lt"/>
              <a:cs typeface="+mn-lt"/>
            </a:endParaRPr>
          </a:p>
          <a:p>
            <a:pPr algn="l"/>
            <a:endParaRPr lang="en-GB" sz="2000" dirty="0">
              <a:solidFill>
                <a:srgbClr val="000000"/>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31E43"/>
              </a:solidFill>
              <a:latin typeface="Arial"/>
              <a:cs typeface="Arial"/>
            </a:endParaRPr>
          </a:p>
        </p:txBody>
      </p:sp>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3201" y="286376"/>
            <a:ext cx="3308762" cy="1006714"/>
          </a:xfrm>
          <a:prstGeom prst="rect">
            <a:avLst/>
          </a:prstGeom>
        </p:spPr>
      </p:pic>
      <p:sp>
        <p:nvSpPr>
          <p:cNvPr id="8" name="Title 1">
            <a:extLst>
              <a:ext uri="{FF2B5EF4-FFF2-40B4-BE49-F238E27FC236}">
                <a16:creationId xmlns:a16="http://schemas.microsoft.com/office/drawing/2014/main" id="{016A6435-080E-429E-BE69-473D9CC157A6}"/>
              </a:ext>
            </a:extLst>
          </p:cNvPr>
          <p:cNvSpPr txBox="1">
            <a:spLocks/>
          </p:cNvSpPr>
          <p:nvPr/>
        </p:nvSpPr>
        <p:spPr>
          <a:xfrm>
            <a:off x="1137456" y="6175513"/>
            <a:ext cx="10034848" cy="4331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000" b="1" dirty="0">
                <a:solidFill>
                  <a:srgbClr val="00A6CE"/>
                </a:solidFill>
                <a:latin typeface="Arial" panose="020B0604020202020204" pitchFamily="34" charset="0"/>
                <a:cs typeface="Arial" panose="020B0604020202020204" pitchFamily="34" charset="0"/>
              </a:rPr>
              <a:t>….........................................................................................................................................</a:t>
            </a:r>
          </a:p>
        </p:txBody>
      </p:sp>
      <p:sp>
        <p:nvSpPr>
          <p:cNvPr id="2" name="Rectangle 1">
            <a:extLst>
              <a:ext uri="{FF2B5EF4-FFF2-40B4-BE49-F238E27FC236}">
                <a16:creationId xmlns:a16="http://schemas.microsoft.com/office/drawing/2014/main" id="{E31DCCFC-DB7C-407C-9579-0F83AF3AE3BA}"/>
              </a:ext>
            </a:extLst>
          </p:cNvPr>
          <p:cNvSpPr/>
          <p:nvPr/>
        </p:nvSpPr>
        <p:spPr>
          <a:xfrm>
            <a:off x="203201" y="1536776"/>
            <a:ext cx="9342783" cy="3153171"/>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Once you have heard from all five universities…</a:t>
            </a:r>
          </a:p>
          <a:p>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This is the time when you can choose your top two. </a:t>
            </a: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Your ‘</a:t>
            </a:r>
            <a:r>
              <a:rPr lang="en-US" i="1" dirty="0">
                <a:solidFill>
                  <a:srgbClr val="082A75"/>
                </a:solidFill>
                <a:latin typeface="Arial" panose="020B0604020202020204" pitchFamily="34" charset="0"/>
                <a:ea typeface="MS Mincho" panose="02020609040205080304" pitchFamily="49" charset="-128"/>
                <a:cs typeface="Arial" panose="020B0604020202020204" pitchFamily="34" charset="0"/>
              </a:rPr>
              <a:t>firm choice’</a:t>
            </a: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 and your ‘</a:t>
            </a:r>
            <a:r>
              <a:rPr lang="en-US" i="1" dirty="0">
                <a:solidFill>
                  <a:srgbClr val="082A75"/>
                </a:solidFill>
                <a:latin typeface="Arial" panose="020B0604020202020204" pitchFamily="34" charset="0"/>
                <a:ea typeface="MS Mincho" panose="02020609040205080304" pitchFamily="49" charset="-128"/>
                <a:cs typeface="Arial" panose="020B0604020202020204" pitchFamily="34" charset="0"/>
              </a:rPr>
              <a:t>insurance choice’</a:t>
            </a: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 are your top two universities. These are the universities that you are requesting to hold your place until results day. </a:t>
            </a:r>
            <a:r>
              <a:rPr lang="en-US" dirty="0">
                <a:solidFill>
                  <a:srgbClr val="FF0000"/>
                </a:solidFill>
                <a:latin typeface="Arial" panose="020B0604020202020204" pitchFamily="34" charset="0"/>
                <a:ea typeface="MS Mincho" panose="02020609040205080304" pitchFamily="49" charset="-128"/>
                <a:cs typeface="Arial" panose="020B0604020202020204" pitchFamily="34" charset="0"/>
              </a:rPr>
              <a:t> </a:t>
            </a:r>
            <a:r>
              <a:rPr lang="en-US" b="1" dirty="0">
                <a:solidFill>
                  <a:srgbClr val="FF0000"/>
                </a:solidFill>
                <a:latin typeface="Arial" panose="020B0604020202020204" pitchFamily="34" charset="0"/>
                <a:ea typeface="MS Mincho" panose="02020609040205080304" pitchFamily="49" charset="-128"/>
                <a:cs typeface="Arial" panose="020B0604020202020204" pitchFamily="34" charset="0"/>
              </a:rPr>
              <a:t>Make sure that ideally your insurance place has lower grades than your firm. </a:t>
            </a:r>
            <a:endParaRPr lang="en-GB" b="1"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Please ensure that you make these two choices before the deadlines shown on UCAS Track (9</a:t>
            </a:r>
            <a:r>
              <a:rPr lang="en-US" baseline="30000" dirty="0">
                <a:solidFill>
                  <a:srgbClr val="082A75"/>
                </a:solidFill>
                <a:latin typeface="Arial" panose="020B0604020202020204" pitchFamily="34" charset="0"/>
                <a:ea typeface="MS Mincho" panose="02020609040205080304" pitchFamily="49" charset="-128"/>
                <a:cs typeface="Arial" panose="020B0604020202020204" pitchFamily="34" charset="0"/>
              </a:rPr>
              <a:t>th</a:t>
            </a: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 June for most courses) otherwise you will lose out on all of your offers. </a:t>
            </a:r>
            <a:endParaRPr lang="en-GB"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a:lnSpc>
                <a:spcPct val="115000"/>
              </a:lnSpc>
              <a:spcAft>
                <a:spcPts val="0"/>
              </a:spcAft>
            </a:pPr>
            <a:r>
              <a:rPr lang="en-US" b="1" dirty="0">
                <a:solidFill>
                  <a:srgbClr val="082A75"/>
                </a:solidFill>
                <a:latin typeface="Calibri" panose="020F0502020204030204" pitchFamily="34" charset="0"/>
                <a:ea typeface="MS Mincho" panose="02020609040205080304" pitchFamily="49" charset="-128"/>
                <a:cs typeface="Calibri" panose="020F0502020204030204" pitchFamily="34" charset="0"/>
              </a:rPr>
              <a:t> </a:t>
            </a:r>
            <a:endParaRPr lang="en-GB" b="1" dirty="0">
              <a:solidFill>
                <a:srgbClr val="082A75"/>
              </a:solidFill>
              <a:latin typeface="Calibri" panose="020F0502020204030204" pitchFamily="34" charset="0"/>
              <a:ea typeface="MS Mincho" panose="02020609040205080304" pitchFamily="49" charset="-128"/>
              <a:cs typeface="Times New Roman" panose="02020603050405020304" pitchFamily="18"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820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BAF1CA-5B2A-4019-A3C2-723F7C156A7A}"/>
              </a:ext>
            </a:extLst>
          </p:cNvPr>
          <p:cNvSpPr txBox="1">
            <a:spLocks/>
          </p:cNvSpPr>
          <p:nvPr/>
        </p:nvSpPr>
        <p:spPr>
          <a:xfrm>
            <a:off x="1137457" y="1536776"/>
            <a:ext cx="10515600" cy="7100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000" b="1" dirty="0">
              <a:solidFill>
                <a:srgbClr val="00A6C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65F717F7-265C-4208-A23F-E52E66EA09CE}"/>
              </a:ext>
            </a:extLst>
          </p:cNvPr>
          <p:cNvSpPr txBox="1">
            <a:spLocks/>
          </p:cNvSpPr>
          <p:nvPr/>
        </p:nvSpPr>
        <p:spPr>
          <a:xfrm>
            <a:off x="1137456" y="789733"/>
            <a:ext cx="9893531" cy="411243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cs typeface="Calibri"/>
            </a:endParaRPr>
          </a:p>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ea typeface="+mn-lt"/>
              <a:cs typeface="+mn-lt"/>
            </a:endParaRPr>
          </a:p>
          <a:p>
            <a:pPr algn="l"/>
            <a:endParaRPr lang="en-GB" sz="2000" dirty="0">
              <a:solidFill>
                <a:srgbClr val="000000"/>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31E43"/>
              </a:solidFill>
              <a:latin typeface="Arial"/>
              <a:cs typeface="Arial"/>
            </a:endParaRPr>
          </a:p>
        </p:txBody>
      </p:sp>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3201" y="286376"/>
            <a:ext cx="3308762" cy="1006714"/>
          </a:xfrm>
          <a:prstGeom prst="rect">
            <a:avLst/>
          </a:prstGeom>
        </p:spPr>
      </p:pic>
      <p:sp>
        <p:nvSpPr>
          <p:cNvPr id="8" name="Title 1">
            <a:extLst>
              <a:ext uri="{FF2B5EF4-FFF2-40B4-BE49-F238E27FC236}">
                <a16:creationId xmlns:a16="http://schemas.microsoft.com/office/drawing/2014/main" id="{016A6435-080E-429E-BE69-473D9CC157A6}"/>
              </a:ext>
            </a:extLst>
          </p:cNvPr>
          <p:cNvSpPr txBox="1">
            <a:spLocks/>
          </p:cNvSpPr>
          <p:nvPr/>
        </p:nvSpPr>
        <p:spPr>
          <a:xfrm>
            <a:off x="1137456" y="6175513"/>
            <a:ext cx="10034848" cy="4331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000" b="1" dirty="0">
                <a:solidFill>
                  <a:srgbClr val="00A6CE"/>
                </a:solidFill>
                <a:latin typeface="Arial" panose="020B0604020202020204" pitchFamily="34" charset="0"/>
                <a:cs typeface="Arial" panose="020B0604020202020204" pitchFamily="34" charset="0"/>
              </a:rPr>
              <a:t>….........................................................................................................................................</a:t>
            </a:r>
          </a:p>
        </p:txBody>
      </p:sp>
      <p:sp>
        <p:nvSpPr>
          <p:cNvPr id="2" name="Rectangle 1">
            <a:extLst>
              <a:ext uri="{FF2B5EF4-FFF2-40B4-BE49-F238E27FC236}">
                <a16:creationId xmlns:a16="http://schemas.microsoft.com/office/drawing/2014/main" id="{E31DCCFC-DB7C-407C-9579-0F83AF3AE3BA}"/>
              </a:ext>
            </a:extLst>
          </p:cNvPr>
          <p:cNvSpPr/>
          <p:nvPr/>
        </p:nvSpPr>
        <p:spPr>
          <a:xfrm>
            <a:off x="203201" y="1536776"/>
            <a:ext cx="9342783" cy="2834622"/>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Choices</a:t>
            </a:r>
          </a:p>
          <a:p>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lnSpc>
                <a:spcPct val="115000"/>
              </a:lnSpc>
              <a:spcAft>
                <a:spcPts val="0"/>
              </a:spcAft>
              <a:buFont typeface="Arial" panose="020B0604020202020204" pitchFamily="34" charset="0"/>
              <a:buChar char="•"/>
            </a:pPr>
            <a:r>
              <a:rPr lang="en-US" b="1" dirty="0">
                <a:solidFill>
                  <a:srgbClr val="FF0000"/>
                </a:solidFill>
                <a:latin typeface="Arial" panose="020B0604020202020204" pitchFamily="34" charset="0"/>
                <a:ea typeface="MS Mincho" panose="02020609040205080304" pitchFamily="49" charset="-128"/>
                <a:cs typeface="Arial" panose="020B0604020202020204" pitchFamily="34" charset="0"/>
              </a:rPr>
              <a:t>Firm choice – </a:t>
            </a: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this is your first choice and should be the university that you would like to attend the most.</a:t>
            </a:r>
            <a:endParaRPr lang="en-GB" b="1"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a:lnSpc>
                <a:spcPct val="115000"/>
              </a:lnSpc>
              <a:spcAft>
                <a:spcPts val="0"/>
              </a:spcAft>
            </a:pPr>
            <a:r>
              <a:rPr lang="en-US" b="1" dirty="0">
                <a:solidFill>
                  <a:srgbClr val="082A75"/>
                </a:solidFill>
                <a:latin typeface="Arial" panose="020B0604020202020204" pitchFamily="34" charset="0"/>
                <a:ea typeface="MS Mincho" panose="02020609040205080304" pitchFamily="49" charset="-128"/>
                <a:cs typeface="Arial" panose="020B0604020202020204" pitchFamily="34" charset="0"/>
              </a:rPr>
              <a:t> </a:t>
            </a:r>
            <a:endParaRPr lang="en-GB" b="1"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lnSpc>
                <a:spcPct val="115000"/>
              </a:lnSpc>
              <a:spcAft>
                <a:spcPts val="0"/>
              </a:spcAft>
              <a:buFont typeface="Arial" panose="020B0604020202020204" pitchFamily="34" charset="0"/>
              <a:buChar char="•"/>
            </a:pPr>
            <a:r>
              <a:rPr lang="en-US" b="1" dirty="0">
                <a:solidFill>
                  <a:srgbClr val="FF0000"/>
                </a:solidFill>
                <a:latin typeface="Arial" panose="020B0604020202020204" pitchFamily="34" charset="0"/>
                <a:ea typeface="MS Mincho" panose="02020609040205080304" pitchFamily="49" charset="-128"/>
                <a:cs typeface="Arial" panose="020B0604020202020204" pitchFamily="34" charset="0"/>
              </a:rPr>
              <a:t>Insurance choice – </a:t>
            </a: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this is</a:t>
            </a:r>
            <a:r>
              <a:rPr lang="en-US" b="1" dirty="0">
                <a:solidFill>
                  <a:srgbClr val="082A75"/>
                </a:solidFill>
                <a:latin typeface="Arial" panose="020B0604020202020204" pitchFamily="34" charset="0"/>
                <a:ea typeface="MS Mincho" panose="02020609040205080304" pitchFamily="49" charset="-128"/>
                <a:cs typeface="Arial" panose="020B0604020202020204" pitchFamily="34" charset="0"/>
              </a:rPr>
              <a:t> </a:t>
            </a: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your back-up. This needs to have a lower grade requirement than your firm choice, in case you do not achieve your predicted grades. You would still be happy to attend this option.</a:t>
            </a:r>
            <a:endParaRPr lang="en-GB" b="1"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316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BAF1CA-5B2A-4019-A3C2-723F7C156A7A}"/>
              </a:ext>
            </a:extLst>
          </p:cNvPr>
          <p:cNvSpPr txBox="1">
            <a:spLocks/>
          </p:cNvSpPr>
          <p:nvPr/>
        </p:nvSpPr>
        <p:spPr>
          <a:xfrm>
            <a:off x="1137457" y="1536776"/>
            <a:ext cx="10515600" cy="7100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000" b="1" dirty="0">
              <a:solidFill>
                <a:srgbClr val="00A6C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65F717F7-265C-4208-A23F-E52E66EA09CE}"/>
              </a:ext>
            </a:extLst>
          </p:cNvPr>
          <p:cNvSpPr txBox="1">
            <a:spLocks/>
          </p:cNvSpPr>
          <p:nvPr/>
        </p:nvSpPr>
        <p:spPr>
          <a:xfrm>
            <a:off x="1137456" y="789733"/>
            <a:ext cx="9893531" cy="411243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cs typeface="Calibri"/>
            </a:endParaRPr>
          </a:p>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ea typeface="+mn-lt"/>
              <a:cs typeface="+mn-lt"/>
            </a:endParaRPr>
          </a:p>
          <a:p>
            <a:pPr algn="l"/>
            <a:endParaRPr lang="en-GB" sz="2000" dirty="0">
              <a:solidFill>
                <a:srgbClr val="000000"/>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31E43"/>
              </a:solidFill>
              <a:latin typeface="Arial"/>
              <a:cs typeface="Arial"/>
            </a:endParaRPr>
          </a:p>
        </p:txBody>
      </p:sp>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3201" y="286376"/>
            <a:ext cx="3308762" cy="1006714"/>
          </a:xfrm>
          <a:prstGeom prst="rect">
            <a:avLst/>
          </a:prstGeom>
        </p:spPr>
      </p:pic>
      <p:sp>
        <p:nvSpPr>
          <p:cNvPr id="8" name="Title 1">
            <a:extLst>
              <a:ext uri="{FF2B5EF4-FFF2-40B4-BE49-F238E27FC236}">
                <a16:creationId xmlns:a16="http://schemas.microsoft.com/office/drawing/2014/main" id="{016A6435-080E-429E-BE69-473D9CC157A6}"/>
              </a:ext>
            </a:extLst>
          </p:cNvPr>
          <p:cNvSpPr txBox="1">
            <a:spLocks/>
          </p:cNvSpPr>
          <p:nvPr/>
        </p:nvSpPr>
        <p:spPr>
          <a:xfrm>
            <a:off x="1137456" y="6175513"/>
            <a:ext cx="10034848" cy="4331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000" b="1" dirty="0">
                <a:solidFill>
                  <a:srgbClr val="00A6CE"/>
                </a:solidFill>
                <a:latin typeface="Arial" panose="020B0604020202020204" pitchFamily="34" charset="0"/>
                <a:cs typeface="Arial" panose="020B0604020202020204" pitchFamily="34" charset="0"/>
              </a:rPr>
              <a:t>….........................................................................................................................................</a:t>
            </a:r>
          </a:p>
        </p:txBody>
      </p:sp>
      <p:sp>
        <p:nvSpPr>
          <p:cNvPr id="2" name="Rectangle 1">
            <a:extLst>
              <a:ext uri="{FF2B5EF4-FFF2-40B4-BE49-F238E27FC236}">
                <a16:creationId xmlns:a16="http://schemas.microsoft.com/office/drawing/2014/main" id="{E31DCCFC-DB7C-407C-9579-0F83AF3AE3BA}"/>
              </a:ext>
            </a:extLst>
          </p:cNvPr>
          <p:cNvSpPr/>
          <p:nvPr/>
        </p:nvSpPr>
        <p:spPr>
          <a:xfrm>
            <a:off x="203201" y="1536776"/>
            <a:ext cx="9342783" cy="1878976"/>
          </a:xfrm>
          <a:prstGeom prst="rect">
            <a:avLst/>
          </a:prstGeom>
        </p:spPr>
        <p:txBody>
          <a:bodyPr wrap="square">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Accommodation Decisions</a:t>
            </a:r>
          </a:p>
          <a:p>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lnSpc>
                <a:spcPct val="115000"/>
              </a:lnSpc>
              <a:spcAft>
                <a:spcPts val="0"/>
              </a:spcAft>
              <a:buFont typeface="Arial" panose="020B0604020202020204" pitchFamily="34" charset="0"/>
              <a:buChar char="•"/>
            </a:pPr>
            <a:r>
              <a:rPr lang="en-US" dirty="0">
                <a:solidFill>
                  <a:srgbClr val="082A75"/>
                </a:solidFill>
                <a:latin typeface="Calibri" panose="020F0502020204030204" pitchFamily="34" charset="0"/>
                <a:ea typeface="MS Mincho" panose="02020609040205080304" pitchFamily="49" charset="-128"/>
                <a:cs typeface="Calibri" panose="020F0502020204030204" pitchFamily="34" charset="0"/>
              </a:rPr>
              <a:t>Once you have confirmed your choice, accommodation information will be sent out sooner than you think. </a:t>
            </a:r>
            <a:r>
              <a:rPr lang="en-US" b="1" dirty="0">
                <a:solidFill>
                  <a:srgbClr val="082A75"/>
                </a:solidFill>
                <a:latin typeface="Calibri" panose="020F0502020204030204" pitchFamily="34" charset="0"/>
                <a:ea typeface="MS Mincho" panose="02020609040205080304" pitchFamily="49" charset="-128"/>
                <a:cs typeface="Calibri" panose="020F0502020204030204" pitchFamily="34" charset="0"/>
              </a:rPr>
              <a:t>Always</a:t>
            </a:r>
            <a:r>
              <a:rPr lang="en-US" dirty="0">
                <a:solidFill>
                  <a:srgbClr val="082A75"/>
                </a:solidFill>
                <a:latin typeface="Calibri" panose="020F0502020204030204" pitchFamily="34" charset="0"/>
                <a:ea typeface="MS Mincho" panose="02020609040205080304" pitchFamily="49" charset="-128"/>
                <a:cs typeface="Calibri" panose="020F0502020204030204" pitchFamily="34" charset="0"/>
              </a:rPr>
              <a:t> make sure you check your junk emails as information is often sent by an individual member of staff at a university, and may not be accepted into your inbox.</a:t>
            </a:r>
            <a:endParaRPr lang="en-GB" b="1" dirty="0">
              <a:solidFill>
                <a:srgbClr val="082A75"/>
              </a:solidFill>
              <a:latin typeface="Calibri" panose="020F0502020204030204" pitchFamily="34" charset="0"/>
              <a:ea typeface="MS Mincho" panose="02020609040205080304" pitchFamily="49" charset="-128"/>
              <a:cs typeface="Times New Roman" panose="02020603050405020304" pitchFamily="18"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2794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31E43"/>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302C449-FD2F-4ADB-B25C-CCB88D6CB7C8}"/>
              </a:ext>
            </a:extLst>
          </p:cNvPr>
          <p:cNvSpPr txBox="1">
            <a:spLocks/>
          </p:cNvSpPr>
          <p:nvPr/>
        </p:nvSpPr>
        <p:spPr>
          <a:xfrm>
            <a:off x="1282890" y="2569197"/>
            <a:ext cx="10561241" cy="66937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Aft>
                <a:spcPts val="1800"/>
              </a:spcAft>
            </a:pPr>
            <a:r>
              <a:rPr lang="en-GB" sz="4000" b="1" dirty="0">
                <a:solidFill>
                  <a:srgbClr val="00A6CE"/>
                </a:solidFill>
                <a:latin typeface="Arial" panose="020B0604020202020204" pitchFamily="34" charset="0"/>
                <a:cs typeface="Arial" panose="020B0604020202020204" pitchFamily="34" charset="0"/>
              </a:rPr>
              <a:t>Student Finance</a:t>
            </a:r>
            <a:endParaRPr lang="en-GB" sz="4000" dirty="0">
              <a:solidFill>
                <a:srgbClr val="00A6CE"/>
              </a:solidFill>
              <a:latin typeface="Arial" panose="020B0604020202020204" pitchFamily="34" charset="0"/>
              <a:cs typeface="Arial" panose="020B0604020202020204" pitchFamily="34" charset="0"/>
            </a:endParaRPr>
          </a:p>
        </p:txBody>
      </p:sp>
      <p:sp>
        <p:nvSpPr>
          <p:cNvPr id="9" name="Freeform: Shape 8">
            <a:extLst>
              <a:ext uri="{FF2B5EF4-FFF2-40B4-BE49-F238E27FC236}">
                <a16:creationId xmlns:a16="http://schemas.microsoft.com/office/drawing/2014/main" id="{0025EBAF-6B7A-4C4E-8FC5-34DBC6792B26}"/>
              </a:ext>
            </a:extLst>
          </p:cNvPr>
          <p:cNvSpPr>
            <a:spLocks/>
          </p:cNvSpPr>
          <p:nvPr/>
        </p:nvSpPr>
        <p:spPr bwMode="auto">
          <a:xfrm>
            <a:off x="9441815" y="4834668"/>
            <a:ext cx="2750185" cy="1246505"/>
          </a:xfrm>
          <a:custGeom>
            <a:avLst/>
            <a:gdLst>
              <a:gd name="T0" fmla="+- 0 11905 7575"/>
              <a:gd name="T1" fmla="*/ T0 w 4331"/>
              <a:gd name="T2" fmla="+- 0 14229 12682"/>
              <a:gd name="T3" fmla="*/ 14229 h 1963"/>
              <a:gd name="T4" fmla="+- 0 11577 7575"/>
              <a:gd name="T5" fmla="*/ T4 w 4331"/>
              <a:gd name="T6" fmla="+- 0 13885 12682"/>
              <a:gd name="T7" fmla="*/ 13885 h 1963"/>
              <a:gd name="T8" fmla="+- 0 11272 7575"/>
              <a:gd name="T9" fmla="*/ T8 w 4331"/>
              <a:gd name="T10" fmla="+- 0 13566 12682"/>
              <a:gd name="T11" fmla="*/ 13566 h 1963"/>
              <a:gd name="T12" fmla="+- 0 10548 7575"/>
              <a:gd name="T13" fmla="*/ T12 w 4331"/>
              <a:gd name="T14" fmla="+- 0 14325 12682"/>
              <a:gd name="T15" fmla="*/ 14325 h 1963"/>
              <a:gd name="T16" fmla="+- 0 10129 7575"/>
              <a:gd name="T17" fmla="*/ T16 w 4331"/>
              <a:gd name="T18" fmla="+- 0 13885 12682"/>
              <a:gd name="T19" fmla="*/ 13885 h 1963"/>
              <a:gd name="T20" fmla="+- 0 9824 7575"/>
              <a:gd name="T21" fmla="*/ T20 w 4331"/>
              <a:gd name="T22" fmla="+- 0 13566 12682"/>
              <a:gd name="T23" fmla="*/ 13566 h 1963"/>
              <a:gd name="T24" fmla="+- 0 9100 7575"/>
              <a:gd name="T25" fmla="*/ T24 w 4331"/>
              <a:gd name="T26" fmla="+- 0 14325 12682"/>
              <a:gd name="T27" fmla="*/ 14325 h 1963"/>
              <a:gd name="T28" fmla="+- 0 8680 7575"/>
              <a:gd name="T29" fmla="*/ T28 w 4331"/>
              <a:gd name="T30" fmla="+- 0 13885 12682"/>
              <a:gd name="T31" fmla="*/ 13885 h 1963"/>
              <a:gd name="T32" fmla="+- 0 8376 7575"/>
              <a:gd name="T33" fmla="*/ T32 w 4331"/>
              <a:gd name="T34" fmla="+- 0 13566 12682"/>
              <a:gd name="T35" fmla="*/ 13566 h 1963"/>
              <a:gd name="T36" fmla="+- 0 7575 7575"/>
              <a:gd name="T37" fmla="*/ T36 w 4331"/>
              <a:gd name="T38" fmla="+- 0 14404 12682"/>
              <a:gd name="T39" fmla="*/ 14404 h 1963"/>
              <a:gd name="T40" fmla="+- 0 7727 7575"/>
              <a:gd name="T41" fmla="*/ T40 w 4331"/>
              <a:gd name="T42" fmla="+- 0 14564 12682"/>
              <a:gd name="T43" fmla="*/ 14564 h 1963"/>
              <a:gd name="T44" fmla="+- 0 8376 7575"/>
              <a:gd name="T45" fmla="*/ T44 w 4331"/>
              <a:gd name="T46" fmla="+- 0 13885 12682"/>
              <a:gd name="T47" fmla="*/ 13885 h 1963"/>
              <a:gd name="T48" fmla="+- 0 9100 7575"/>
              <a:gd name="T49" fmla="*/ T48 w 4331"/>
              <a:gd name="T50" fmla="+- 0 14644 12682"/>
              <a:gd name="T51" fmla="*/ 14644 h 1963"/>
              <a:gd name="T52" fmla="+- 0 9405 7575"/>
              <a:gd name="T53" fmla="*/ T52 w 4331"/>
              <a:gd name="T54" fmla="+- 0 14325 12682"/>
              <a:gd name="T55" fmla="*/ 14325 h 1963"/>
              <a:gd name="T56" fmla="+- 0 9824 7575"/>
              <a:gd name="T57" fmla="*/ T56 w 4331"/>
              <a:gd name="T58" fmla="+- 0 13885 12682"/>
              <a:gd name="T59" fmla="*/ 13885 h 1963"/>
              <a:gd name="T60" fmla="+- 0 10548 7575"/>
              <a:gd name="T61" fmla="*/ T60 w 4331"/>
              <a:gd name="T62" fmla="+- 0 14644 12682"/>
              <a:gd name="T63" fmla="*/ 14644 h 1963"/>
              <a:gd name="T64" fmla="+- 0 10853 7575"/>
              <a:gd name="T65" fmla="*/ T64 w 4331"/>
              <a:gd name="T66" fmla="+- 0 14325 12682"/>
              <a:gd name="T67" fmla="*/ 14325 h 1963"/>
              <a:gd name="T68" fmla="+- 0 11272 7575"/>
              <a:gd name="T69" fmla="*/ T68 w 4331"/>
              <a:gd name="T70" fmla="+- 0 13885 12682"/>
              <a:gd name="T71" fmla="*/ 13885 h 1963"/>
              <a:gd name="T72" fmla="+- 0 11905 7575"/>
              <a:gd name="T73" fmla="*/ T72 w 4331"/>
              <a:gd name="T74" fmla="+- 0 14549 12682"/>
              <a:gd name="T75" fmla="*/ 14549 h 1963"/>
              <a:gd name="T76" fmla="+- 0 11905 7575"/>
              <a:gd name="T77" fmla="*/ T76 w 4331"/>
              <a:gd name="T78" fmla="+- 0 14229 12682"/>
              <a:gd name="T79" fmla="*/ 14229 h 1963"/>
              <a:gd name="T80" fmla="+- 0 11905 7575"/>
              <a:gd name="T81" fmla="*/ T80 w 4331"/>
              <a:gd name="T82" fmla="+- 0 13345 12682"/>
              <a:gd name="T83" fmla="*/ 13345 h 1963"/>
              <a:gd name="T84" fmla="+- 0 11577 7575"/>
              <a:gd name="T85" fmla="*/ T84 w 4331"/>
              <a:gd name="T86" fmla="+- 0 13001 12682"/>
              <a:gd name="T87" fmla="*/ 13001 h 1963"/>
              <a:gd name="T88" fmla="+- 0 11272 7575"/>
              <a:gd name="T89" fmla="*/ T88 w 4331"/>
              <a:gd name="T90" fmla="+- 0 12682 12682"/>
              <a:gd name="T91" fmla="*/ 12682 h 1963"/>
              <a:gd name="T92" fmla="+- 0 10548 7575"/>
              <a:gd name="T93" fmla="*/ T92 w 4331"/>
              <a:gd name="T94" fmla="+- 0 13441 12682"/>
              <a:gd name="T95" fmla="*/ 13441 h 1963"/>
              <a:gd name="T96" fmla="+- 0 10129 7575"/>
              <a:gd name="T97" fmla="*/ T96 w 4331"/>
              <a:gd name="T98" fmla="+- 0 13001 12682"/>
              <a:gd name="T99" fmla="*/ 13001 h 1963"/>
              <a:gd name="T100" fmla="+- 0 9824 7575"/>
              <a:gd name="T101" fmla="*/ T100 w 4331"/>
              <a:gd name="T102" fmla="+- 0 12682 12682"/>
              <a:gd name="T103" fmla="*/ 12682 h 1963"/>
              <a:gd name="T104" fmla="+- 0 9100 7575"/>
              <a:gd name="T105" fmla="*/ T104 w 4331"/>
              <a:gd name="T106" fmla="+- 0 13441 12682"/>
              <a:gd name="T107" fmla="*/ 13441 h 1963"/>
              <a:gd name="T108" fmla="+- 0 8680 7575"/>
              <a:gd name="T109" fmla="*/ T108 w 4331"/>
              <a:gd name="T110" fmla="+- 0 13001 12682"/>
              <a:gd name="T111" fmla="*/ 13001 h 1963"/>
              <a:gd name="T112" fmla="+- 0 8376 7575"/>
              <a:gd name="T113" fmla="*/ T112 w 4331"/>
              <a:gd name="T114" fmla="+- 0 12682 12682"/>
              <a:gd name="T115" fmla="*/ 12682 h 1963"/>
              <a:gd name="T116" fmla="+- 0 7575 7575"/>
              <a:gd name="T117" fmla="*/ T116 w 4331"/>
              <a:gd name="T118" fmla="+- 0 13521 12682"/>
              <a:gd name="T119" fmla="*/ 13521 h 1963"/>
              <a:gd name="T120" fmla="+- 0 7727 7575"/>
              <a:gd name="T121" fmla="*/ T120 w 4331"/>
              <a:gd name="T122" fmla="+- 0 13680 12682"/>
              <a:gd name="T123" fmla="*/ 13680 h 1963"/>
              <a:gd name="T124" fmla="+- 0 8376 7575"/>
              <a:gd name="T125" fmla="*/ T124 w 4331"/>
              <a:gd name="T126" fmla="+- 0 13001 12682"/>
              <a:gd name="T127" fmla="*/ 13001 h 1963"/>
              <a:gd name="T128" fmla="+- 0 9100 7575"/>
              <a:gd name="T129" fmla="*/ T128 w 4331"/>
              <a:gd name="T130" fmla="+- 0 13760 12682"/>
              <a:gd name="T131" fmla="*/ 13760 h 1963"/>
              <a:gd name="T132" fmla="+- 0 9405 7575"/>
              <a:gd name="T133" fmla="*/ T132 w 4331"/>
              <a:gd name="T134" fmla="+- 0 13441 12682"/>
              <a:gd name="T135" fmla="*/ 13441 h 1963"/>
              <a:gd name="T136" fmla="+- 0 9824 7575"/>
              <a:gd name="T137" fmla="*/ T136 w 4331"/>
              <a:gd name="T138" fmla="+- 0 13001 12682"/>
              <a:gd name="T139" fmla="*/ 13001 h 1963"/>
              <a:gd name="T140" fmla="+- 0 10548 7575"/>
              <a:gd name="T141" fmla="*/ T140 w 4331"/>
              <a:gd name="T142" fmla="+- 0 13760 12682"/>
              <a:gd name="T143" fmla="*/ 13760 h 1963"/>
              <a:gd name="T144" fmla="+- 0 10853 7575"/>
              <a:gd name="T145" fmla="*/ T144 w 4331"/>
              <a:gd name="T146" fmla="+- 0 13441 12682"/>
              <a:gd name="T147" fmla="*/ 13441 h 1963"/>
              <a:gd name="T148" fmla="+- 0 11272 7575"/>
              <a:gd name="T149" fmla="*/ T148 w 4331"/>
              <a:gd name="T150" fmla="+- 0 13001 12682"/>
              <a:gd name="T151" fmla="*/ 13001 h 1963"/>
              <a:gd name="T152" fmla="+- 0 11905 7575"/>
              <a:gd name="T153" fmla="*/ T152 w 4331"/>
              <a:gd name="T154" fmla="+- 0 13665 12682"/>
              <a:gd name="T155" fmla="*/ 13665 h 1963"/>
              <a:gd name="T156" fmla="+- 0 11905 7575"/>
              <a:gd name="T157" fmla="*/ T156 w 4331"/>
              <a:gd name="T158" fmla="+- 0 13345 12682"/>
              <a:gd name="T159" fmla="*/ 13345 h 196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Lst>
            <a:rect l="0" t="0" r="r" b="b"/>
            <a:pathLst>
              <a:path w="4331" h="1963">
                <a:moveTo>
                  <a:pt x="4330" y="1547"/>
                </a:moveTo>
                <a:lnTo>
                  <a:pt x="4002" y="1203"/>
                </a:lnTo>
                <a:lnTo>
                  <a:pt x="3697" y="884"/>
                </a:lnTo>
                <a:lnTo>
                  <a:pt x="2973" y="1643"/>
                </a:lnTo>
                <a:lnTo>
                  <a:pt x="2554" y="1203"/>
                </a:lnTo>
                <a:lnTo>
                  <a:pt x="2249" y="884"/>
                </a:lnTo>
                <a:lnTo>
                  <a:pt x="1525" y="1643"/>
                </a:lnTo>
                <a:lnTo>
                  <a:pt x="1105" y="1203"/>
                </a:lnTo>
                <a:lnTo>
                  <a:pt x="801" y="884"/>
                </a:lnTo>
                <a:lnTo>
                  <a:pt x="0" y="1722"/>
                </a:lnTo>
                <a:lnTo>
                  <a:pt x="152" y="1882"/>
                </a:lnTo>
                <a:lnTo>
                  <a:pt x="801" y="1203"/>
                </a:lnTo>
                <a:lnTo>
                  <a:pt x="1525" y="1962"/>
                </a:lnTo>
                <a:lnTo>
                  <a:pt x="1830" y="1643"/>
                </a:lnTo>
                <a:lnTo>
                  <a:pt x="2249" y="1203"/>
                </a:lnTo>
                <a:lnTo>
                  <a:pt x="2973" y="1962"/>
                </a:lnTo>
                <a:lnTo>
                  <a:pt x="3278" y="1643"/>
                </a:lnTo>
                <a:lnTo>
                  <a:pt x="3697" y="1203"/>
                </a:lnTo>
                <a:lnTo>
                  <a:pt x="4330" y="1867"/>
                </a:lnTo>
                <a:lnTo>
                  <a:pt x="4330" y="1547"/>
                </a:lnTo>
                <a:moveTo>
                  <a:pt x="4330" y="663"/>
                </a:moveTo>
                <a:lnTo>
                  <a:pt x="4002" y="319"/>
                </a:lnTo>
                <a:lnTo>
                  <a:pt x="3697" y="0"/>
                </a:lnTo>
                <a:lnTo>
                  <a:pt x="2973" y="759"/>
                </a:lnTo>
                <a:lnTo>
                  <a:pt x="2554" y="319"/>
                </a:lnTo>
                <a:lnTo>
                  <a:pt x="2249" y="0"/>
                </a:lnTo>
                <a:lnTo>
                  <a:pt x="1525" y="759"/>
                </a:lnTo>
                <a:lnTo>
                  <a:pt x="1105" y="319"/>
                </a:lnTo>
                <a:lnTo>
                  <a:pt x="801" y="0"/>
                </a:lnTo>
                <a:lnTo>
                  <a:pt x="0" y="839"/>
                </a:lnTo>
                <a:lnTo>
                  <a:pt x="152" y="998"/>
                </a:lnTo>
                <a:lnTo>
                  <a:pt x="801" y="319"/>
                </a:lnTo>
                <a:lnTo>
                  <a:pt x="1525" y="1078"/>
                </a:lnTo>
                <a:lnTo>
                  <a:pt x="1830" y="759"/>
                </a:lnTo>
                <a:lnTo>
                  <a:pt x="2249" y="319"/>
                </a:lnTo>
                <a:lnTo>
                  <a:pt x="2973" y="1078"/>
                </a:lnTo>
                <a:lnTo>
                  <a:pt x="3278" y="759"/>
                </a:lnTo>
                <a:lnTo>
                  <a:pt x="3697" y="319"/>
                </a:lnTo>
                <a:lnTo>
                  <a:pt x="4330" y="983"/>
                </a:lnTo>
                <a:lnTo>
                  <a:pt x="4330" y="663"/>
                </a:lnTo>
              </a:path>
            </a:pathLst>
          </a:custGeom>
          <a:solidFill>
            <a:srgbClr val="CDDB00"/>
          </a:solidFill>
          <a:ln>
            <a:noFill/>
          </a:ln>
        </p:spPr>
        <p:txBody>
          <a:bodyPr rot="0" vert="horz" wrap="square" lIns="91440" tIns="45720" rIns="91440" bIns="45720" anchor="t" anchorCtr="0" upright="1">
            <a:noAutofit/>
          </a:bodyPr>
          <a:lstStyle/>
          <a:p>
            <a:endParaRPr lang="en-GB" dirty="0"/>
          </a:p>
        </p:txBody>
      </p:sp>
      <p:pic>
        <p:nvPicPr>
          <p:cNvPr id="6" name="Picture 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53077" y="286376"/>
            <a:ext cx="3308762" cy="1012352"/>
          </a:xfrm>
          <a:prstGeom prst="rect">
            <a:avLst/>
          </a:prstGeom>
        </p:spPr>
      </p:pic>
    </p:spTree>
    <p:extLst>
      <p:ext uri="{BB962C8B-B14F-4D97-AF65-F5344CB8AC3E}">
        <p14:creationId xmlns:p14="http://schemas.microsoft.com/office/powerpoint/2010/main" val="212640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FBAF1CA-5B2A-4019-A3C2-723F7C156A7A}"/>
              </a:ext>
            </a:extLst>
          </p:cNvPr>
          <p:cNvSpPr txBox="1">
            <a:spLocks/>
          </p:cNvSpPr>
          <p:nvPr/>
        </p:nvSpPr>
        <p:spPr>
          <a:xfrm>
            <a:off x="1137457" y="1536776"/>
            <a:ext cx="10515600" cy="7100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000" b="1" dirty="0">
              <a:solidFill>
                <a:srgbClr val="00A6CE"/>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65F717F7-265C-4208-A23F-E52E66EA09CE}"/>
              </a:ext>
            </a:extLst>
          </p:cNvPr>
          <p:cNvSpPr txBox="1">
            <a:spLocks/>
          </p:cNvSpPr>
          <p:nvPr/>
        </p:nvSpPr>
        <p:spPr>
          <a:xfrm>
            <a:off x="1137456" y="789733"/>
            <a:ext cx="9893531" cy="411243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cs typeface="Calibri"/>
            </a:endParaRPr>
          </a:p>
          <a:p>
            <a:pPr marL="342900" indent="-342900" algn="l">
              <a:lnSpc>
                <a:spcPct val="150000"/>
              </a:lnSpc>
              <a:buFont typeface="Arial" panose="020B0604020202020204" pitchFamily="34" charset="0"/>
              <a:buChar char="•"/>
            </a:pPr>
            <a:endParaRPr lang="en-GB" sz="2800" dirty="0">
              <a:solidFill>
                <a:schemeClr val="accent1">
                  <a:lumMod val="75000"/>
                </a:schemeClr>
              </a:solidFill>
              <a:latin typeface="Arial"/>
              <a:ea typeface="+mn-lt"/>
              <a:cs typeface="+mn-lt"/>
            </a:endParaRPr>
          </a:p>
          <a:p>
            <a:pPr algn="l"/>
            <a:endParaRPr lang="en-GB" sz="2000" dirty="0">
              <a:solidFill>
                <a:srgbClr val="000000"/>
              </a:solidFill>
              <a:latin typeface="Calibri" panose="020F0502020204030204"/>
              <a:cs typeface="Calibri" panose="020F0502020204030204"/>
            </a:endParaRPr>
          </a:p>
          <a:p>
            <a:pPr marL="342900" indent="-342900" algn="l">
              <a:buFont typeface="Arial" panose="020B0604020202020204" pitchFamily="34" charset="0"/>
              <a:buChar char="•"/>
            </a:pPr>
            <a:endParaRPr lang="en-GB" sz="2000" dirty="0">
              <a:solidFill>
                <a:srgbClr val="031E43"/>
              </a:solidFill>
              <a:latin typeface="Arial"/>
              <a:cs typeface="Arial"/>
            </a:endParaRPr>
          </a:p>
        </p:txBody>
      </p:sp>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03201" y="286376"/>
            <a:ext cx="3308762" cy="1006714"/>
          </a:xfrm>
          <a:prstGeom prst="rect">
            <a:avLst/>
          </a:prstGeom>
        </p:spPr>
      </p:pic>
      <p:sp>
        <p:nvSpPr>
          <p:cNvPr id="8" name="Title 1">
            <a:extLst>
              <a:ext uri="{FF2B5EF4-FFF2-40B4-BE49-F238E27FC236}">
                <a16:creationId xmlns:a16="http://schemas.microsoft.com/office/drawing/2014/main" id="{016A6435-080E-429E-BE69-473D9CC157A6}"/>
              </a:ext>
            </a:extLst>
          </p:cNvPr>
          <p:cNvSpPr txBox="1">
            <a:spLocks/>
          </p:cNvSpPr>
          <p:nvPr/>
        </p:nvSpPr>
        <p:spPr>
          <a:xfrm>
            <a:off x="1137456" y="6175513"/>
            <a:ext cx="10034848" cy="4331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000" b="1" dirty="0">
                <a:solidFill>
                  <a:srgbClr val="00A6CE"/>
                </a:solidFill>
                <a:latin typeface="Arial" panose="020B0604020202020204" pitchFamily="34" charset="0"/>
                <a:cs typeface="Arial" panose="020B0604020202020204" pitchFamily="34" charset="0"/>
              </a:rPr>
              <a:t>….........................................................................................................................................</a:t>
            </a:r>
          </a:p>
        </p:txBody>
      </p:sp>
      <p:sp>
        <p:nvSpPr>
          <p:cNvPr id="2" name="Rectangle 1">
            <a:hlinkClick r:id="rId3"/>
            <a:extLst>
              <a:ext uri="{FF2B5EF4-FFF2-40B4-BE49-F238E27FC236}">
                <a16:creationId xmlns:a16="http://schemas.microsoft.com/office/drawing/2014/main" id="{E31DCCFC-DB7C-407C-9579-0F83AF3AE3BA}"/>
              </a:ext>
            </a:extLst>
          </p:cNvPr>
          <p:cNvSpPr/>
          <p:nvPr/>
        </p:nvSpPr>
        <p:spPr>
          <a:xfrm>
            <a:off x="94144" y="1294681"/>
            <a:ext cx="11725944" cy="4621265"/>
          </a:xfrm>
          <a:prstGeom prst="rect">
            <a:avLst/>
          </a:prstGeom>
        </p:spPr>
        <p:txBody>
          <a:bodyPr wrap="square" lIns="91440" tIns="45720" rIns="91440" bIns="45720" anchor="t">
            <a:spAutoFit/>
          </a:bodyPr>
          <a:lstStyle/>
          <a:p>
            <a:r>
              <a:rPr lang="en-US" b="1" dirty="0">
                <a:solidFill>
                  <a:srgbClr val="00B0F0"/>
                </a:solidFill>
                <a:latin typeface="Arial" panose="020B0604020202020204" pitchFamily="34" charset="0"/>
                <a:ea typeface="MS Mincho" panose="02020609040205080304" pitchFamily="49" charset="-128"/>
                <a:cs typeface="Arial" panose="020B0604020202020204" pitchFamily="34" charset="0"/>
              </a:rPr>
              <a:t>Finance</a:t>
            </a:r>
          </a:p>
          <a:p>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It is up to you and your family to apply to student finance. </a:t>
            </a: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The main window for applications is </a:t>
            </a:r>
            <a:r>
              <a:rPr lang="en-US" b="1" dirty="0">
                <a:solidFill>
                  <a:srgbClr val="082A75"/>
                </a:solidFill>
                <a:latin typeface="Arial" panose="020B0604020202020204" pitchFamily="34" charset="0"/>
                <a:ea typeface="MS Mincho" panose="02020609040205080304" pitchFamily="49" charset="-128"/>
                <a:cs typeface="Arial" panose="020B0604020202020204" pitchFamily="34" charset="0"/>
              </a:rPr>
              <a:t>March to May</a:t>
            </a: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 so you will be able to start the process shortly. Please do not worry if you are asked to provide the name of the university you plan to attend. </a:t>
            </a: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If you have not as yet made your choices, this will not affect your application. You can use any university name here, but if you do know which one is likely to be your firm choice, then use it.</a:t>
            </a:r>
          </a:p>
          <a:p>
            <a:pPr marL="285750" indent="-285750">
              <a:lnSpc>
                <a:spcPct val="115000"/>
              </a:lnSpc>
              <a:spcAft>
                <a:spcPts val="0"/>
              </a:spcAft>
              <a:buFont typeface="Arial" panose="020B0604020202020204" pitchFamily="34" charset="0"/>
              <a:buChar char="•"/>
            </a:pPr>
            <a:endParaRPr lang="en-US"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a:lnSpc>
                <a:spcPct val="115000"/>
              </a:lnSpc>
              <a:spcAft>
                <a:spcPts val="0"/>
              </a:spcAft>
            </a:pPr>
            <a:r>
              <a:rPr lang="en-GB" dirty="0">
                <a:solidFill>
                  <a:srgbClr val="082A75"/>
                </a:solidFill>
                <a:latin typeface="Arial" panose="020B0604020202020204" pitchFamily="34" charset="0"/>
                <a:ea typeface="MS Mincho" panose="02020609040205080304" pitchFamily="49" charset="-128"/>
                <a:cs typeface="Arial" panose="020B0604020202020204" pitchFamily="34" charset="0"/>
                <a:hlinkClick r:id="rId3"/>
              </a:rPr>
              <a:t>UCAS: Student Finance England</a:t>
            </a:r>
            <a:endParaRPr lang="en-GB"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lnSpc>
                <a:spcPct val="115000"/>
              </a:lnSpc>
              <a:spcAft>
                <a:spcPts val="0"/>
              </a:spcAft>
              <a:buFont typeface="Arial" panose="020B0604020202020204" pitchFamily="34" charset="0"/>
              <a:buChar char="•"/>
            </a:pPr>
            <a:endParaRPr lang="en-GB" b="1"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pPr marL="285750" indent="-285750">
              <a:lnSpc>
                <a:spcPct val="115000"/>
              </a:lnSpc>
              <a:spcAft>
                <a:spcPts val="0"/>
              </a:spcAft>
              <a:buFont typeface="Arial" panose="020B0604020202020204" pitchFamily="34" charset="0"/>
              <a:buChar char="•"/>
            </a:pPr>
            <a:r>
              <a:rPr lang="en-US" dirty="0">
                <a:solidFill>
                  <a:srgbClr val="082A75"/>
                </a:solidFill>
                <a:latin typeface="Arial" panose="020B0604020202020204" pitchFamily="34" charset="0"/>
                <a:ea typeface="MS Mincho" panose="02020609040205080304" pitchFamily="49" charset="-128"/>
                <a:cs typeface="Arial" panose="020B0604020202020204" pitchFamily="34" charset="0"/>
              </a:rPr>
              <a:t>The main website for student financial advice, details and application information is via this link:</a:t>
            </a:r>
            <a:endParaRPr lang="en-GB" b="1" dirty="0">
              <a:solidFill>
                <a:srgbClr val="082A75"/>
              </a:solidFill>
              <a:latin typeface="Arial" panose="020B0604020202020204" pitchFamily="34" charset="0"/>
              <a:ea typeface="MS Mincho" panose="02020609040205080304" pitchFamily="49" charset="-128"/>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hlinkClick r:id="rId4"/>
              </a:rPr>
              <a:t>Student Finance Homepage</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hlinkClick r:id="rId5"/>
              </a:rPr>
              <a:t>Quick Start Student Finance Guide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487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500"/>
                                        <p:tgtEl>
                                          <p:spTgt spid="2">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500"/>
                                        <p:tgtEl>
                                          <p:spTgt spid="2">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xEl>
                                              <p:pRg st="6" end="6"/>
                                            </p:txEl>
                                          </p:spTgt>
                                        </p:tgtEl>
                                        <p:attrNameLst>
                                          <p:attrName>style.visibility</p:attrName>
                                        </p:attrNameLst>
                                      </p:cBhvr>
                                      <p:to>
                                        <p:strVal val="visible"/>
                                      </p:to>
                                    </p:set>
                                    <p:animEffect transition="in" filter="fade">
                                      <p:cBhvr>
                                        <p:cTn id="18" dur="500"/>
                                        <p:tgtEl>
                                          <p:spTgt spid="2">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Effect transition="in" filter="fade">
                                      <p:cBhvr>
                                        <p:cTn id="23" dur="500"/>
                                        <p:tgtEl>
                                          <p:spTgt spid="2">
                                            <p:txEl>
                                              <p:pRg st="8" end="8"/>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
                                            <p:txEl>
                                              <p:pRg st="10" end="10"/>
                                            </p:txEl>
                                          </p:spTgt>
                                        </p:tgtEl>
                                        <p:attrNameLst>
                                          <p:attrName>style.visibility</p:attrName>
                                        </p:attrNameLst>
                                      </p:cBhvr>
                                      <p:to>
                                        <p:strVal val="visible"/>
                                      </p:to>
                                    </p:set>
                                    <p:animEffect transition="in" filter="fade">
                                      <p:cBhvr>
                                        <p:cTn id="26" dur="500"/>
                                        <p:tgtEl>
                                          <p:spTgt spid="2">
                                            <p:txEl>
                                              <p:pRg st="10" end="10"/>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2">
                                            <p:txEl>
                                              <p:pRg st="12" end="12"/>
                                            </p:txEl>
                                          </p:spTgt>
                                        </p:tgtEl>
                                        <p:attrNameLst>
                                          <p:attrName>style.visibility</p:attrName>
                                        </p:attrNameLst>
                                      </p:cBhvr>
                                      <p:to>
                                        <p:strVal val="visible"/>
                                      </p:to>
                                    </p:set>
                                    <p:animEffect transition="in" filter="fade">
                                      <p:cBhvr>
                                        <p:cTn id="29"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1524D3E7C650438A8270AFF161D665" ma:contentTypeVersion="13" ma:contentTypeDescription="Create a new document." ma:contentTypeScope="" ma:versionID="b75ff46385d5aea79f879ee92c3e9dd6">
  <xsd:schema xmlns:xsd="http://www.w3.org/2001/XMLSchema" xmlns:xs="http://www.w3.org/2001/XMLSchema" xmlns:p="http://schemas.microsoft.com/office/2006/metadata/properties" xmlns:ns3="78be9399-eaf2-4f03-bfca-bec827e8c60c" xmlns:ns4="37120b00-7284-425d-baeb-d55042fed32e" targetNamespace="http://schemas.microsoft.com/office/2006/metadata/properties" ma:root="true" ma:fieldsID="353709d58455d9181836368eb279b02a" ns3:_="" ns4:_="">
    <xsd:import namespace="78be9399-eaf2-4f03-bfca-bec827e8c60c"/>
    <xsd:import namespace="37120b00-7284-425d-baeb-d55042fed32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be9399-eaf2-4f03-bfca-bec827e8c60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120b00-7284-425d-baeb-d55042fed32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35CD9F-BE17-4C80-8184-7EC573A8D2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be9399-eaf2-4f03-bfca-bec827e8c60c"/>
    <ds:schemaRef ds:uri="37120b00-7284-425d-baeb-d55042fed3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45EBAD-F6F2-4CEF-B1DA-F70A49DE5B3B}">
  <ds:schemaRefs>
    <ds:schemaRef ds:uri="http://schemas.microsoft.com/sharepoint/v3/contenttype/forms"/>
  </ds:schemaRefs>
</ds:datastoreItem>
</file>

<file path=customXml/itemProps3.xml><?xml version="1.0" encoding="utf-8"?>
<ds:datastoreItem xmlns:ds="http://schemas.openxmlformats.org/officeDocument/2006/customXml" ds:itemID="{E98A186A-F983-4571-A3EC-C6F2D27F11CF}">
  <ds:schemaRefs>
    <ds:schemaRef ds:uri="78be9399-eaf2-4f03-bfca-bec827e8c60c"/>
    <ds:schemaRef ds:uri="http://schemas.microsoft.com/office/2006/documentManagement/types"/>
    <ds:schemaRef ds:uri="http://purl.org/dc/elements/1.1/"/>
    <ds:schemaRef ds:uri="http://purl.org/dc/terms/"/>
    <ds:schemaRef ds:uri="http://www.w3.org/XML/1998/namespace"/>
    <ds:schemaRef ds:uri="http://purl.org/dc/dcmitype/"/>
    <ds:schemaRef ds:uri="http://schemas.microsoft.com/office/infopath/2007/PartnerControls"/>
    <ds:schemaRef ds:uri="http://schemas.openxmlformats.org/package/2006/metadata/core-properties"/>
    <ds:schemaRef ds:uri="37120b00-7284-425d-baeb-d55042fed32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304</TotalTime>
  <Words>1040</Words>
  <Application>Microsoft Office PowerPoint</Application>
  <PresentationFormat>Widescreen</PresentationFormat>
  <Paragraphs>117</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MS Mincho</vt:lpstr>
      <vt:lpstr>Arial</vt:lpstr>
      <vt:lpstr>Calibri</vt:lpstr>
      <vt:lpstr>Calibri Light</vt:lpstr>
      <vt:lpstr>Roboto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Collins</dc:creator>
  <cp:lastModifiedBy>K Warren</cp:lastModifiedBy>
  <cp:revision>89</cp:revision>
  <dcterms:created xsi:type="dcterms:W3CDTF">2020-05-22T12:25:11Z</dcterms:created>
  <dcterms:modified xsi:type="dcterms:W3CDTF">2022-02-18T11:14:16Z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0x0101003D1524D3E7C650438A8270AFF161D665</vt:lpwstr>
  </property>
</Properties>
</file>